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93" r:id="rId2"/>
    <p:sldId id="331" r:id="rId3"/>
    <p:sldId id="308" r:id="rId4"/>
    <p:sldId id="323" r:id="rId5"/>
    <p:sldId id="342" r:id="rId6"/>
    <p:sldId id="335" r:id="rId7"/>
    <p:sldId id="311" r:id="rId8"/>
    <p:sldId id="336" r:id="rId9"/>
    <p:sldId id="346" r:id="rId10"/>
    <p:sldId id="319" r:id="rId11"/>
    <p:sldId id="314" r:id="rId12"/>
    <p:sldId id="348" r:id="rId13"/>
    <p:sldId id="265" r:id="rId14"/>
    <p:sldId id="340" r:id="rId15"/>
    <p:sldId id="349" r:id="rId16"/>
    <p:sldId id="347" r:id="rId17"/>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50001339\AppData\Local\Temp\notes90C43B\~273359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I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CO2 emission Vs efficiency</a:t>
            </a:r>
          </a:p>
        </c:rich>
      </c:tx>
      <c:layout/>
      <c:overlay val="0"/>
    </c:title>
    <c:autoTitleDeleted val="0"/>
    <c:plotArea>
      <c:layout>
        <c:manualLayout>
          <c:layoutTarget val="inner"/>
          <c:xMode val="edge"/>
          <c:yMode val="edge"/>
          <c:x val="0.19393340826225056"/>
          <c:y val="0.19480351414406533"/>
          <c:w val="0.75438618675197733"/>
          <c:h val="0.56971436187664037"/>
        </c:manualLayout>
      </c:layout>
      <c:scatterChart>
        <c:scatterStyle val="lineMarker"/>
        <c:varyColors val="0"/>
        <c:ser>
          <c:idx val="0"/>
          <c:order val="0"/>
          <c:tx>
            <c:v>aa</c:v>
          </c:tx>
          <c:spPr>
            <a:ln w="28575">
              <a:noFill/>
            </a:ln>
          </c:spPr>
          <c:trendline>
            <c:trendlineType val="poly"/>
            <c:order val="2"/>
            <c:dispRSqr val="0"/>
            <c:dispEq val="0"/>
          </c:trendline>
          <c:xVal>
            <c:numRef>
              <c:f>Sheet1!$D$42:$D$52</c:f>
              <c:numCache>
                <c:formatCode>General</c:formatCode>
                <c:ptCount val="11"/>
                <c:pt idx="0">
                  <c:v>30</c:v>
                </c:pt>
                <c:pt idx="1">
                  <c:v>31</c:v>
                </c:pt>
                <c:pt idx="2">
                  <c:v>32</c:v>
                </c:pt>
                <c:pt idx="3">
                  <c:v>33</c:v>
                </c:pt>
                <c:pt idx="4">
                  <c:v>34</c:v>
                </c:pt>
                <c:pt idx="5">
                  <c:v>35</c:v>
                </c:pt>
                <c:pt idx="6">
                  <c:v>36</c:v>
                </c:pt>
                <c:pt idx="7">
                  <c:v>37</c:v>
                </c:pt>
                <c:pt idx="8">
                  <c:v>38</c:v>
                </c:pt>
                <c:pt idx="9">
                  <c:v>39</c:v>
                </c:pt>
                <c:pt idx="10">
                  <c:v>40</c:v>
                </c:pt>
              </c:numCache>
            </c:numRef>
          </c:xVal>
          <c:yVal>
            <c:numRef>
              <c:f>Sheet1!$E$42:$E$52</c:f>
              <c:numCache>
                <c:formatCode>0</c:formatCode>
                <c:ptCount val="11"/>
                <c:pt idx="0">
                  <c:v>875.92592592592587</c:v>
                </c:pt>
                <c:pt idx="1">
                  <c:v>847.67025089605715</c:v>
                </c:pt>
                <c:pt idx="2">
                  <c:v>821.18055555555566</c:v>
                </c:pt>
                <c:pt idx="3">
                  <c:v>796.29629629629596</c:v>
                </c:pt>
                <c:pt idx="4">
                  <c:v>772.87581699346401</c:v>
                </c:pt>
                <c:pt idx="5">
                  <c:v>750.79365079365084</c:v>
                </c:pt>
                <c:pt idx="6">
                  <c:v>729.93827160493834</c:v>
                </c:pt>
                <c:pt idx="7">
                  <c:v>710.21021021021011</c:v>
                </c:pt>
                <c:pt idx="8">
                  <c:v>691.52046783625735</c:v>
                </c:pt>
                <c:pt idx="9">
                  <c:v>673.78917378917379</c:v>
                </c:pt>
                <c:pt idx="10">
                  <c:v>656.94444444444446</c:v>
                </c:pt>
              </c:numCache>
            </c:numRef>
          </c:yVal>
          <c:smooth val="0"/>
        </c:ser>
        <c:dLbls>
          <c:showLegendKey val="0"/>
          <c:showVal val="0"/>
          <c:showCatName val="0"/>
          <c:showSerName val="0"/>
          <c:showPercent val="0"/>
          <c:showBubbleSize val="0"/>
        </c:dLbls>
        <c:axId val="111252608"/>
        <c:axId val="111254144"/>
      </c:scatterChart>
      <c:valAx>
        <c:axId val="111252608"/>
        <c:scaling>
          <c:orientation val="minMax"/>
          <c:max val="45"/>
          <c:min val="25"/>
        </c:scaling>
        <c:delete val="0"/>
        <c:axPos val="b"/>
        <c:numFmt formatCode="General" sourceLinked="1"/>
        <c:majorTickMark val="out"/>
        <c:minorTickMark val="none"/>
        <c:tickLblPos val="nextTo"/>
        <c:crossAx val="111254144"/>
        <c:crosses val="autoZero"/>
        <c:crossBetween val="midCat"/>
        <c:majorUnit val="5"/>
      </c:valAx>
      <c:valAx>
        <c:axId val="111254144"/>
        <c:scaling>
          <c:orientation val="minMax"/>
          <c:max val="900"/>
          <c:min val="600"/>
        </c:scaling>
        <c:delete val="0"/>
        <c:axPos val="l"/>
        <c:majorGridlines/>
        <c:numFmt formatCode="0" sourceLinked="1"/>
        <c:majorTickMark val="out"/>
        <c:minorTickMark val="none"/>
        <c:tickLblPos val="nextTo"/>
        <c:crossAx val="111252608"/>
        <c:crosses val="autoZero"/>
        <c:crossBetween val="midCat"/>
        <c:majorUnit val="50"/>
      </c:valAx>
    </c:plotArea>
    <c:plotVisOnly val="1"/>
    <c:dispBlanksAs val="gap"/>
    <c:showDLblsOverMax val="0"/>
  </c:chart>
  <c:txPr>
    <a:bodyPr/>
    <a:lstStyle/>
    <a:p>
      <a:pPr>
        <a:defRPr sz="2400"/>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0.03646</cdr:x>
      <cdr:y>0.125</cdr:y>
    </cdr:from>
    <cdr:to>
      <cdr:x>0.07989</cdr:x>
      <cdr:y>0.76483</cdr:y>
    </cdr:to>
    <cdr:sp macro="" textlink="">
      <cdr:nvSpPr>
        <cdr:cNvPr id="2" name="TextBox 1"/>
        <cdr:cNvSpPr txBox="1"/>
      </cdr:nvSpPr>
      <cdr:spPr>
        <a:xfrm xmlns:a="http://schemas.openxmlformats.org/drawingml/2006/main" rot="16200000">
          <a:off x="-1081682" y="1991168"/>
          <a:ext cx="3120300" cy="35716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2000" b="1" dirty="0" smtClean="0"/>
            <a:t>CO2 emission (</a:t>
          </a:r>
          <a:r>
            <a:rPr lang="en-US" sz="2000" b="1" dirty="0" err="1" smtClean="0"/>
            <a:t>gms</a:t>
          </a:r>
          <a:r>
            <a:rPr lang="en-US" sz="2000" b="1" dirty="0" smtClean="0"/>
            <a:t>/KWH)</a:t>
          </a:r>
          <a:endParaRPr lang="en-IN" sz="2000" b="1" dirty="0"/>
        </a:p>
      </cdr:txBody>
    </cdr:sp>
  </cdr:relSizeAnchor>
  <cdr:relSizeAnchor xmlns:cdr="http://schemas.openxmlformats.org/drawingml/2006/chartDrawing">
    <cdr:from>
      <cdr:x>0.29327</cdr:x>
      <cdr:y>0.92201</cdr:y>
    </cdr:from>
    <cdr:to>
      <cdr:x>0.65705</cdr:x>
      <cdr:y>0.97276</cdr:y>
    </cdr:to>
    <cdr:sp macro="" textlink="">
      <cdr:nvSpPr>
        <cdr:cNvPr id="3" name="TextBox 2"/>
        <cdr:cNvSpPr txBox="1"/>
      </cdr:nvSpPr>
      <cdr:spPr>
        <a:xfrm xmlns:a="http://schemas.openxmlformats.org/drawingml/2006/main">
          <a:off x="1340828" y="2529253"/>
          <a:ext cx="1663211" cy="13921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IN" sz="1100"/>
        </a:p>
      </cdr:txBody>
    </cdr:sp>
  </cdr:relSizeAnchor>
  <cdr:relSizeAnchor xmlns:cdr="http://schemas.openxmlformats.org/drawingml/2006/chartDrawing">
    <cdr:from>
      <cdr:x>0.30929</cdr:x>
      <cdr:y>0.8953</cdr:y>
    </cdr:from>
    <cdr:to>
      <cdr:x>0.70673</cdr:x>
      <cdr:y>0.98611</cdr:y>
    </cdr:to>
    <cdr:sp macro="" textlink="">
      <cdr:nvSpPr>
        <cdr:cNvPr id="4" name="TextBox 3"/>
        <cdr:cNvSpPr txBox="1"/>
      </cdr:nvSpPr>
      <cdr:spPr>
        <a:xfrm xmlns:a="http://schemas.openxmlformats.org/drawingml/2006/main">
          <a:off x="1414096" y="2455985"/>
          <a:ext cx="1817077" cy="2491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IN" sz="2000" b="1" dirty="0" smtClean="0"/>
            <a:t>Thermal Efficiency (%)</a:t>
          </a:r>
          <a:endParaRPr lang="en-IN" sz="20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5938" cy="46513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995738" y="0"/>
            <a:ext cx="3055937" cy="465138"/>
          </a:xfrm>
          <a:prstGeom prst="rect">
            <a:avLst/>
          </a:prstGeom>
        </p:spPr>
        <p:txBody>
          <a:bodyPr vert="horz" lIns="91440" tIns="45720" rIns="91440" bIns="45720" rtlCol="0"/>
          <a:lstStyle>
            <a:lvl1pPr algn="r">
              <a:defRPr sz="1200"/>
            </a:lvl1pPr>
          </a:lstStyle>
          <a:p>
            <a:fld id="{58A269A5-E693-48A9-A0C1-D68EBCA2097B}" type="datetimeFigureOut">
              <a:rPr lang="en-IN" smtClean="0"/>
              <a:t>22-11-2017</a:t>
            </a:fld>
            <a:endParaRPr lang="en-IN"/>
          </a:p>
        </p:txBody>
      </p:sp>
      <p:sp>
        <p:nvSpPr>
          <p:cNvPr id="4" name="Footer Placeholder 3"/>
          <p:cNvSpPr>
            <a:spLocks noGrp="1"/>
          </p:cNvSpPr>
          <p:nvPr>
            <p:ph type="ftr" sz="quarter" idx="2"/>
          </p:nvPr>
        </p:nvSpPr>
        <p:spPr>
          <a:xfrm>
            <a:off x="0" y="8842375"/>
            <a:ext cx="3055938" cy="465138"/>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995738" y="8842375"/>
            <a:ext cx="3055937" cy="465138"/>
          </a:xfrm>
          <a:prstGeom prst="rect">
            <a:avLst/>
          </a:prstGeom>
        </p:spPr>
        <p:txBody>
          <a:bodyPr vert="horz" lIns="91440" tIns="45720" rIns="91440" bIns="45720" rtlCol="0" anchor="b"/>
          <a:lstStyle>
            <a:lvl1pPr algn="r">
              <a:defRPr sz="1200"/>
            </a:lvl1pPr>
          </a:lstStyle>
          <a:p>
            <a:fld id="{ED4CAB5D-F514-4031-B1F7-EEAF7E276EBD}" type="slidenum">
              <a:rPr lang="en-IN" smtClean="0"/>
              <a:t>‹#›</a:t>
            </a:fld>
            <a:endParaRPr lang="en-IN"/>
          </a:p>
        </p:txBody>
      </p:sp>
    </p:spTree>
    <p:extLst>
      <p:ext uri="{BB962C8B-B14F-4D97-AF65-F5344CB8AC3E}">
        <p14:creationId xmlns:p14="http://schemas.microsoft.com/office/powerpoint/2010/main" val="193068161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11/22/2017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11/22/2017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371600" y="609600"/>
            <a:ext cx="6019800" cy="830997"/>
          </a:xfrm>
          <a:prstGeom prst="rect">
            <a:avLst/>
          </a:prstGeom>
          <a:noFill/>
        </p:spPr>
        <p:txBody>
          <a:bodyPr wrap="square" rtlCol="0">
            <a:spAutoFit/>
          </a:bodyPr>
          <a:lstStyle/>
          <a:p>
            <a:pPr algn="ctr"/>
            <a:r>
              <a:rPr lang="en-US" sz="2400" b="1" dirty="0" smtClean="0"/>
              <a:t>20</a:t>
            </a:r>
            <a:r>
              <a:rPr lang="en-US" sz="2400" b="1" baseline="30000" dirty="0" smtClean="0"/>
              <a:t>th</a:t>
            </a:r>
            <a:r>
              <a:rPr lang="en-US" sz="2400" b="1" dirty="0" smtClean="0"/>
              <a:t> India Power Forum</a:t>
            </a:r>
          </a:p>
          <a:p>
            <a:pPr algn="ctr"/>
            <a:r>
              <a:rPr lang="en-US" sz="2400" b="1" dirty="0" smtClean="0"/>
              <a:t>22</a:t>
            </a:r>
            <a:r>
              <a:rPr lang="en-US" sz="2400" b="1" baseline="30000" dirty="0" smtClean="0"/>
              <a:t>nd</a:t>
            </a:r>
            <a:r>
              <a:rPr lang="en-US" sz="2400" b="1" dirty="0" smtClean="0"/>
              <a:t> Nov’2017</a:t>
            </a:r>
            <a:endParaRPr lang="en-IN" sz="2400" b="1" dirty="0"/>
          </a:p>
        </p:txBody>
      </p:sp>
      <p:sp>
        <p:nvSpPr>
          <p:cNvPr id="3" name="TextBox 2"/>
          <p:cNvSpPr txBox="1"/>
          <p:nvPr/>
        </p:nvSpPr>
        <p:spPr>
          <a:xfrm>
            <a:off x="1676400" y="3124200"/>
            <a:ext cx="6019800" cy="1200329"/>
          </a:xfrm>
          <a:prstGeom prst="rect">
            <a:avLst/>
          </a:prstGeom>
          <a:noFill/>
        </p:spPr>
        <p:txBody>
          <a:bodyPr wrap="square" rtlCol="0">
            <a:spAutoFit/>
          </a:bodyPr>
          <a:lstStyle/>
          <a:p>
            <a:pPr algn="ctr"/>
            <a:r>
              <a:rPr lang="en-US" sz="2400" b="1" dirty="0" smtClean="0"/>
              <a:t>Business case of Decommissioning Thermal Power Plants and their Replacement with Efficient and Cleaner Units</a:t>
            </a:r>
            <a:endParaRPr lang="en-IN" sz="2400" b="1" dirty="0"/>
          </a:p>
        </p:txBody>
      </p:sp>
      <p:sp>
        <p:nvSpPr>
          <p:cNvPr id="4" name="TextBox 3"/>
          <p:cNvSpPr txBox="1"/>
          <p:nvPr/>
        </p:nvSpPr>
        <p:spPr>
          <a:xfrm>
            <a:off x="1676400" y="1905000"/>
            <a:ext cx="6019800" cy="830997"/>
          </a:xfrm>
          <a:prstGeom prst="rect">
            <a:avLst/>
          </a:prstGeom>
          <a:noFill/>
        </p:spPr>
        <p:txBody>
          <a:bodyPr wrap="square" rtlCol="0">
            <a:spAutoFit/>
          </a:bodyPr>
          <a:lstStyle/>
          <a:p>
            <a:pPr algn="ctr"/>
            <a:r>
              <a:rPr lang="en-US" sz="2400" b="1" dirty="0" smtClean="0"/>
              <a:t>Sustainability of Power Business; Paradigm Shift for 24x7 Power For All</a:t>
            </a:r>
            <a:endParaRPr lang="en-IN" sz="2400" b="1" dirty="0"/>
          </a:p>
        </p:txBody>
      </p:sp>
      <p:sp>
        <p:nvSpPr>
          <p:cNvPr id="5" name="TextBox 4"/>
          <p:cNvSpPr txBox="1"/>
          <p:nvPr/>
        </p:nvSpPr>
        <p:spPr>
          <a:xfrm>
            <a:off x="1828800" y="5105400"/>
            <a:ext cx="6019800" cy="1569660"/>
          </a:xfrm>
          <a:prstGeom prst="rect">
            <a:avLst/>
          </a:prstGeom>
          <a:noFill/>
        </p:spPr>
        <p:txBody>
          <a:bodyPr wrap="square" rtlCol="0">
            <a:spAutoFit/>
          </a:bodyPr>
          <a:lstStyle/>
          <a:p>
            <a:pPr algn="ctr"/>
            <a:r>
              <a:rPr lang="en-US" sz="2400" b="1" i="1" dirty="0" smtClean="0">
                <a:solidFill>
                  <a:schemeClr val="tx2"/>
                </a:solidFill>
              </a:rPr>
              <a:t>R. S. </a:t>
            </a:r>
            <a:r>
              <a:rPr lang="en-US" sz="2400" b="1" i="1" dirty="0" smtClean="0">
                <a:solidFill>
                  <a:schemeClr val="tx2"/>
                </a:solidFill>
              </a:rPr>
              <a:t>Sharma</a:t>
            </a:r>
          </a:p>
          <a:p>
            <a:pPr algn="ctr"/>
            <a:r>
              <a:rPr lang="en-US" sz="2400" b="1" i="1" dirty="0" smtClean="0">
                <a:solidFill>
                  <a:schemeClr val="tx2"/>
                </a:solidFill>
              </a:rPr>
              <a:t>Managing Director (Bajaj Power Ventures Ltd)</a:t>
            </a:r>
            <a:endParaRPr lang="en-US" sz="2400" b="1" i="1" dirty="0" smtClean="0">
              <a:solidFill>
                <a:schemeClr val="tx2"/>
              </a:solidFill>
            </a:endParaRPr>
          </a:p>
          <a:p>
            <a:pPr algn="ctr"/>
            <a:r>
              <a:rPr lang="en-US" sz="2400" b="1" i="1" dirty="0" smtClean="0">
                <a:solidFill>
                  <a:schemeClr val="tx2"/>
                </a:solidFill>
              </a:rPr>
              <a:t>(Former CMD, </a:t>
            </a:r>
            <a:r>
              <a:rPr lang="en-US" sz="2400" b="1" i="1" dirty="0" smtClean="0">
                <a:solidFill>
                  <a:schemeClr val="tx2"/>
                </a:solidFill>
              </a:rPr>
              <a:t>NTPC)</a:t>
            </a:r>
          </a:p>
          <a:p>
            <a:pPr algn="ctr"/>
            <a:endParaRPr lang="en-IN" sz="2400" b="1" i="1" dirty="0">
              <a:solidFill>
                <a:schemeClr val="tx2"/>
              </a:solidFill>
            </a:endParaRPr>
          </a:p>
        </p:txBody>
      </p:sp>
      <p:sp>
        <p:nvSpPr>
          <p:cNvPr id="6" name="TextBox 5"/>
          <p:cNvSpPr txBox="1"/>
          <p:nvPr/>
        </p:nvSpPr>
        <p:spPr>
          <a:xfrm>
            <a:off x="1846006" y="4572000"/>
            <a:ext cx="6019800" cy="461665"/>
          </a:xfrm>
          <a:prstGeom prst="rect">
            <a:avLst/>
          </a:prstGeom>
          <a:noFill/>
        </p:spPr>
        <p:txBody>
          <a:bodyPr wrap="square" rtlCol="0">
            <a:spAutoFit/>
          </a:bodyPr>
          <a:lstStyle/>
          <a:p>
            <a:pPr algn="ctr"/>
            <a:r>
              <a:rPr lang="en-US" sz="2400" b="1" i="1" dirty="0" smtClean="0">
                <a:solidFill>
                  <a:schemeClr val="tx2"/>
                </a:solidFill>
              </a:rPr>
              <a:t>By </a:t>
            </a:r>
            <a:endParaRPr lang="en-IN" sz="2400" b="1" i="1" dirty="0">
              <a:solidFill>
                <a:schemeClr val="tx2"/>
              </a:solidFill>
            </a:endParaRPr>
          </a:p>
        </p:txBody>
      </p:sp>
    </p:spTree>
    <p:extLst>
      <p:ext uri="{BB962C8B-B14F-4D97-AF65-F5344CB8AC3E}">
        <p14:creationId xmlns:p14="http://schemas.microsoft.com/office/powerpoint/2010/main" val="35868692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429754218"/>
              </p:ext>
            </p:extLst>
          </p:nvPr>
        </p:nvGraphicFramePr>
        <p:xfrm>
          <a:off x="533401" y="939800"/>
          <a:ext cx="8077199" cy="2489200"/>
        </p:xfrm>
        <a:graphic>
          <a:graphicData uri="http://schemas.openxmlformats.org/drawingml/2006/table">
            <a:tbl>
              <a:tblPr firstRow="1" bandRow="1">
                <a:tableStyleId>{5C22544A-7EE6-4342-B048-85BDC9FD1C3A}</a:tableStyleId>
              </a:tblPr>
              <a:tblGrid>
                <a:gridCol w="2172647"/>
                <a:gridCol w="1180152"/>
                <a:gridCol w="1485496"/>
                <a:gridCol w="1421679"/>
                <a:gridCol w="1817225"/>
              </a:tblGrid>
              <a:tr h="370840">
                <a:tc>
                  <a:txBody>
                    <a:bodyPr/>
                    <a:lstStyle/>
                    <a:p>
                      <a:r>
                        <a:rPr lang="en-IN" b="1" dirty="0" smtClean="0"/>
                        <a:t>Description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US" dirty="0" smtClean="0"/>
                        <a:t>UOM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IN" b="1" dirty="0" smtClean="0"/>
                        <a:t>Present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IN" b="1" dirty="0" smtClean="0"/>
                        <a:t>New</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IN" b="1" dirty="0" smtClean="0"/>
                        <a:t>Percentage</a:t>
                      </a:r>
                      <a:r>
                        <a:rPr lang="en-IN" b="1" baseline="0" dirty="0" smtClean="0"/>
                        <a:t> </a:t>
                      </a:r>
                      <a:r>
                        <a:rPr lang="en-IN" b="1" dirty="0" smtClean="0"/>
                        <a:t>improvement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370840">
                <a:tc>
                  <a:txBody>
                    <a:bodyPr/>
                    <a:lstStyle/>
                    <a:p>
                      <a:r>
                        <a:rPr lang="en-US" b="1" dirty="0" smtClean="0"/>
                        <a:t>THR</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kcal/kWh </a:t>
                      </a:r>
                      <a:endParaRPr lang="en-IN"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2050</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1818</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11.32</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0200">
                <a:tc>
                  <a:txBody>
                    <a:bodyPr/>
                    <a:lstStyle/>
                    <a:p>
                      <a:r>
                        <a:rPr lang="en-IN" b="1" dirty="0" smtClean="0"/>
                        <a:t>Boiler efficiency</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b="1" dirty="0" smtClean="0"/>
                        <a:t>85</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86</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1.17</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1" dirty="0" smtClean="0"/>
                        <a:t>GSHR</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kcal/kWh </a:t>
                      </a:r>
                      <a:endParaRPr lang="en-IN"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2520</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2209</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12.35</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1" dirty="0" smtClean="0"/>
                        <a:t>Aux Power </a:t>
                      </a:r>
                      <a:r>
                        <a:rPr lang="en-US" b="1" dirty="0" err="1" smtClean="0"/>
                        <a:t>Consump</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9</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6.75</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25</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1" dirty="0" smtClean="0"/>
                        <a:t>NSHR</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kcal/kWh </a:t>
                      </a:r>
                      <a:endParaRPr lang="en-IN"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2770</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2369</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14.46</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533400" y="76200"/>
            <a:ext cx="8077200" cy="830997"/>
          </a:xfrm>
          <a:prstGeom prst="rect">
            <a:avLst/>
          </a:prstGeom>
        </p:spPr>
        <p:txBody>
          <a:bodyPr wrap="square">
            <a:spAutoFit/>
          </a:bodyPr>
          <a:lstStyle/>
          <a:p>
            <a:pPr algn="ctr"/>
            <a:r>
              <a:rPr lang="en-US" sz="2400" b="1" u="sng" dirty="0" smtClean="0"/>
              <a:t>Case-1</a:t>
            </a:r>
            <a:r>
              <a:rPr lang="en-US" sz="2400" b="1" u="sng" dirty="0" smtClean="0"/>
              <a:t>: </a:t>
            </a:r>
            <a:r>
              <a:rPr lang="en-US" sz="2400" b="1" u="sng" dirty="0"/>
              <a:t>With </a:t>
            </a:r>
            <a:r>
              <a:rPr lang="en-US" sz="2400" b="1" u="sng" dirty="0" smtClean="0"/>
              <a:t>super </a:t>
            </a:r>
            <a:r>
              <a:rPr lang="en-US" sz="2400" b="1" u="sng" dirty="0"/>
              <a:t>critical parameters and unit size </a:t>
            </a:r>
            <a:r>
              <a:rPr lang="en-US" sz="2400" b="1" u="sng" dirty="0" smtClean="0"/>
              <a:t>660 </a:t>
            </a:r>
            <a:r>
              <a:rPr lang="en-US" sz="2400" b="1" u="sng" dirty="0"/>
              <a:t>MW </a:t>
            </a:r>
            <a:r>
              <a:rPr lang="en-US" sz="2400" b="1" u="sng" dirty="0" smtClean="0"/>
              <a:t>(</a:t>
            </a:r>
            <a:r>
              <a:rPr lang="en-US" sz="2400" b="1" u="sng" dirty="0"/>
              <a:t>replacement of 3 units of 200/210 </a:t>
            </a:r>
            <a:r>
              <a:rPr lang="en-US" sz="2400" b="1" u="sng" dirty="0" smtClean="0"/>
              <a:t>MW)</a:t>
            </a:r>
            <a:endParaRPr lang="en-US" sz="2400" b="1" u="sng" dirty="0"/>
          </a:p>
        </p:txBody>
      </p:sp>
      <p:sp>
        <p:nvSpPr>
          <p:cNvPr id="8" name="Rectangle 7"/>
          <p:cNvSpPr/>
          <p:nvPr/>
        </p:nvSpPr>
        <p:spPr>
          <a:xfrm>
            <a:off x="498986" y="3581400"/>
            <a:ext cx="6663813" cy="369332"/>
          </a:xfrm>
          <a:prstGeom prst="rect">
            <a:avLst/>
          </a:prstGeom>
        </p:spPr>
        <p:txBody>
          <a:bodyPr wrap="square">
            <a:spAutoFit/>
          </a:bodyPr>
          <a:lstStyle/>
          <a:p>
            <a:r>
              <a:rPr lang="en-US" b="1" dirty="0" smtClean="0"/>
              <a:t>Comparison of cost of generation</a:t>
            </a:r>
            <a:endParaRPr lang="en-US" sz="1400" dirty="0"/>
          </a:p>
        </p:txBody>
      </p:sp>
      <p:graphicFrame>
        <p:nvGraphicFramePr>
          <p:cNvPr id="7" name="Table 6"/>
          <p:cNvGraphicFramePr>
            <a:graphicFrameLocks noGrp="1"/>
          </p:cNvGraphicFramePr>
          <p:nvPr>
            <p:extLst>
              <p:ext uri="{D42A27DB-BD31-4B8C-83A1-F6EECF244321}">
                <p14:modId xmlns:p14="http://schemas.microsoft.com/office/powerpoint/2010/main" val="1357622008"/>
              </p:ext>
            </p:extLst>
          </p:nvPr>
        </p:nvGraphicFramePr>
        <p:xfrm>
          <a:off x="533400" y="4038600"/>
          <a:ext cx="8077199" cy="1478280"/>
        </p:xfrm>
        <a:graphic>
          <a:graphicData uri="http://schemas.openxmlformats.org/drawingml/2006/table">
            <a:tbl>
              <a:tblPr firstRow="1" bandRow="1">
                <a:tableStyleId>{5C22544A-7EE6-4342-B048-85BDC9FD1C3A}</a:tableStyleId>
              </a:tblPr>
              <a:tblGrid>
                <a:gridCol w="2172647"/>
                <a:gridCol w="1180153"/>
                <a:gridCol w="1485495"/>
                <a:gridCol w="1421679"/>
                <a:gridCol w="1817225"/>
              </a:tblGrid>
              <a:tr h="370840">
                <a:tc>
                  <a:txBody>
                    <a:bodyPr/>
                    <a:lstStyle/>
                    <a:p>
                      <a:r>
                        <a:rPr lang="en-IN" b="1" dirty="0" smtClean="0"/>
                        <a:t>Description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US" dirty="0" smtClean="0"/>
                        <a:t>UOM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IN" b="1" dirty="0" smtClean="0"/>
                        <a:t>Present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IN" b="1" dirty="0" smtClean="0"/>
                        <a:t>New</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IN" b="1" dirty="0" smtClean="0"/>
                        <a:t>Difference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370840">
                <a:tc>
                  <a:txBody>
                    <a:bodyPr/>
                    <a:lstStyle/>
                    <a:p>
                      <a:r>
                        <a:rPr lang="en-US" b="1" dirty="0" smtClean="0"/>
                        <a:t>FC</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t>Rs</a:t>
                      </a:r>
                      <a:endParaRPr lang="en-IN"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0.66</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2.30</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(1.64)</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0200">
                <a:tc>
                  <a:txBody>
                    <a:bodyPr/>
                    <a:lstStyle/>
                    <a:p>
                      <a:r>
                        <a:rPr lang="en-US" b="1" dirty="0" smtClean="0"/>
                        <a:t>VC</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err="1" smtClean="0"/>
                        <a:t>Rs</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b="1" dirty="0" smtClean="0"/>
                        <a:t>2.25</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1.92</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0.33</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1" dirty="0" smtClean="0"/>
                        <a:t>Total Cost</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t>Rs</a:t>
                      </a:r>
                      <a:endParaRPr lang="en-IN"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2.91</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4.22</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(1.31)</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0" name="TextBox 9"/>
          <p:cNvSpPr txBox="1"/>
          <p:nvPr/>
        </p:nvSpPr>
        <p:spPr>
          <a:xfrm>
            <a:off x="533400" y="5791200"/>
            <a:ext cx="8077200" cy="584775"/>
          </a:xfrm>
          <a:prstGeom prst="rect">
            <a:avLst/>
          </a:prstGeom>
          <a:noFill/>
        </p:spPr>
        <p:txBody>
          <a:bodyPr wrap="square" rtlCol="0">
            <a:spAutoFit/>
          </a:bodyPr>
          <a:lstStyle/>
          <a:p>
            <a:r>
              <a:rPr lang="en-US" sz="1600" dirty="0" smtClean="0"/>
              <a:t>Note: The cost of generation will substantially increase.</a:t>
            </a:r>
          </a:p>
          <a:p>
            <a:r>
              <a:rPr lang="en-US" sz="1600" dirty="0" smtClean="0"/>
              <a:t>If unit runs in subcritical parameters, the generation cost shall further increase.</a:t>
            </a:r>
            <a:endParaRPr lang="en-IN" sz="1600" dirty="0"/>
          </a:p>
        </p:txBody>
      </p:sp>
    </p:spTree>
    <p:extLst>
      <p:ext uri="{BB962C8B-B14F-4D97-AF65-F5344CB8AC3E}">
        <p14:creationId xmlns:p14="http://schemas.microsoft.com/office/powerpoint/2010/main" val="11733512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24135"/>
            <a:ext cx="8153400" cy="461665"/>
          </a:xfrm>
          <a:prstGeom prst="rect">
            <a:avLst/>
          </a:prstGeom>
        </p:spPr>
        <p:txBody>
          <a:bodyPr wrap="square">
            <a:spAutoFit/>
          </a:bodyPr>
          <a:lstStyle/>
          <a:p>
            <a:r>
              <a:rPr lang="en-US" sz="2400" b="1" u="sng" dirty="0" smtClean="0"/>
              <a:t>Case-2</a:t>
            </a:r>
            <a:r>
              <a:rPr lang="en-US" sz="2400" b="1" u="sng" dirty="0" smtClean="0"/>
              <a:t>: Expected </a:t>
            </a:r>
            <a:r>
              <a:rPr lang="en-US" sz="2400" b="1" u="sng" dirty="0"/>
              <a:t>benefits </a:t>
            </a:r>
            <a:r>
              <a:rPr lang="en-US" sz="2400" b="1" u="sng" dirty="0" smtClean="0"/>
              <a:t>by </a:t>
            </a:r>
            <a:r>
              <a:rPr lang="en-US" sz="2400" b="1" u="sng" dirty="0"/>
              <a:t>improving a </a:t>
            </a:r>
            <a:r>
              <a:rPr lang="en-US" sz="2400" b="1" u="sng" dirty="0" smtClean="0"/>
              <a:t>210 </a:t>
            </a:r>
            <a:r>
              <a:rPr lang="en-US" sz="2400" b="1" u="sng" dirty="0"/>
              <a:t>MW </a:t>
            </a:r>
            <a:r>
              <a:rPr lang="en-US" sz="2400" b="1" u="sng" dirty="0" smtClean="0"/>
              <a:t>unit </a:t>
            </a:r>
            <a:endParaRPr lang="en-US" u="sng" dirty="0"/>
          </a:p>
        </p:txBody>
      </p:sp>
      <p:graphicFrame>
        <p:nvGraphicFramePr>
          <p:cNvPr id="3" name="Table 2"/>
          <p:cNvGraphicFramePr>
            <a:graphicFrameLocks noGrp="1"/>
          </p:cNvGraphicFramePr>
          <p:nvPr>
            <p:extLst>
              <p:ext uri="{D42A27DB-BD31-4B8C-83A1-F6EECF244321}">
                <p14:modId xmlns:p14="http://schemas.microsoft.com/office/powerpoint/2010/main" val="1066958084"/>
              </p:ext>
            </p:extLst>
          </p:nvPr>
        </p:nvGraphicFramePr>
        <p:xfrm>
          <a:off x="491613" y="762000"/>
          <a:ext cx="8077199" cy="2468880"/>
        </p:xfrm>
        <a:graphic>
          <a:graphicData uri="http://schemas.openxmlformats.org/drawingml/2006/table">
            <a:tbl>
              <a:tblPr firstRow="1" bandRow="1">
                <a:tableStyleId>{5C22544A-7EE6-4342-B048-85BDC9FD1C3A}</a:tableStyleId>
              </a:tblPr>
              <a:tblGrid>
                <a:gridCol w="2172647"/>
                <a:gridCol w="1332824"/>
                <a:gridCol w="1332824"/>
                <a:gridCol w="1421679"/>
                <a:gridCol w="1817225"/>
              </a:tblGrid>
              <a:tr h="568234">
                <a:tc>
                  <a:txBody>
                    <a:bodyPr/>
                    <a:lstStyle/>
                    <a:p>
                      <a:r>
                        <a:rPr lang="en-IN" b="1" dirty="0" smtClean="0"/>
                        <a:t>Description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US" dirty="0" smtClean="0"/>
                        <a:t>UOM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IN" b="1" dirty="0" smtClean="0"/>
                        <a:t>Pre R&amp;M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IN" b="1" dirty="0" smtClean="0"/>
                        <a:t>After R&amp;M (target)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IN" b="1" dirty="0" smtClean="0"/>
                        <a:t>Percentage</a:t>
                      </a:r>
                      <a:r>
                        <a:rPr lang="en-IN" b="1" baseline="0" dirty="0" smtClean="0"/>
                        <a:t> </a:t>
                      </a:r>
                      <a:r>
                        <a:rPr lang="en-IN" b="1" dirty="0" smtClean="0"/>
                        <a:t>improvement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329215">
                <a:tc>
                  <a:txBody>
                    <a:bodyPr/>
                    <a:lstStyle/>
                    <a:p>
                      <a:r>
                        <a:rPr lang="en-US" b="1" dirty="0" smtClean="0"/>
                        <a:t>THR</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kcal/kWh </a:t>
                      </a:r>
                      <a:endParaRPr lang="en-IN"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2050</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1875</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8.54</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4705">
                <a:tc>
                  <a:txBody>
                    <a:bodyPr/>
                    <a:lstStyle/>
                    <a:p>
                      <a:r>
                        <a:rPr lang="en-IN" b="1" dirty="0" smtClean="0"/>
                        <a:t>Boiler efficiency</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b="1" dirty="0" smtClean="0"/>
                        <a:t>85</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86</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1.17</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215">
                <a:tc>
                  <a:txBody>
                    <a:bodyPr/>
                    <a:lstStyle/>
                    <a:p>
                      <a:r>
                        <a:rPr lang="en-US" b="1" dirty="0" smtClean="0"/>
                        <a:t>GSHR</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kcal/kWh </a:t>
                      </a:r>
                      <a:endParaRPr lang="en-IN"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2520</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2278</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9.60</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215">
                <a:tc>
                  <a:txBody>
                    <a:bodyPr/>
                    <a:lstStyle/>
                    <a:p>
                      <a:r>
                        <a:rPr lang="en-US" b="1" dirty="0" smtClean="0"/>
                        <a:t>Aux Power </a:t>
                      </a:r>
                      <a:r>
                        <a:rPr lang="en-US" b="1" dirty="0" err="1" smtClean="0"/>
                        <a:t>Consump</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9</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8.5</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5.55</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29215">
                <a:tc>
                  <a:txBody>
                    <a:bodyPr/>
                    <a:lstStyle/>
                    <a:p>
                      <a:r>
                        <a:rPr lang="en-US" b="1" dirty="0" smtClean="0"/>
                        <a:t>NSHR</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kcal/kWh </a:t>
                      </a:r>
                      <a:endParaRPr lang="en-IN"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2770</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2490</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10.09</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Rectangle 7"/>
          <p:cNvSpPr/>
          <p:nvPr/>
        </p:nvSpPr>
        <p:spPr>
          <a:xfrm>
            <a:off x="381000" y="3301425"/>
            <a:ext cx="8610600" cy="584775"/>
          </a:xfrm>
          <a:prstGeom prst="rect">
            <a:avLst/>
          </a:prstGeom>
        </p:spPr>
        <p:txBody>
          <a:bodyPr wrap="square">
            <a:spAutoFit/>
          </a:bodyPr>
          <a:lstStyle/>
          <a:p>
            <a:r>
              <a:rPr lang="en-US" sz="1600" dirty="0" smtClean="0"/>
              <a:t>Presently efficient turbines are available with 1875 THR without change in boiler’s steam  parameters. </a:t>
            </a:r>
          </a:p>
          <a:p>
            <a:r>
              <a:rPr lang="en-US" sz="1600" dirty="0" smtClean="0"/>
              <a:t>This results in reduction of Net SHR by </a:t>
            </a:r>
            <a:r>
              <a:rPr lang="en-US" sz="1600" dirty="0" err="1" smtClean="0"/>
              <a:t>by</a:t>
            </a:r>
            <a:r>
              <a:rPr lang="en-US" sz="1600" dirty="0" smtClean="0"/>
              <a:t> about 280 counts.</a:t>
            </a:r>
            <a:endParaRPr lang="en-US" sz="1600" dirty="0"/>
          </a:p>
        </p:txBody>
      </p:sp>
      <p:graphicFrame>
        <p:nvGraphicFramePr>
          <p:cNvPr id="5" name="Table 4"/>
          <p:cNvGraphicFramePr>
            <a:graphicFrameLocks noGrp="1"/>
          </p:cNvGraphicFramePr>
          <p:nvPr>
            <p:extLst>
              <p:ext uri="{D42A27DB-BD31-4B8C-83A1-F6EECF244321}">
                <p14:modId xmlns:p14="http://schemas.microsoft.com/office/powerpoint/2010/main" val="1461407910"/>
              </p:ext>
            </p:extLst>
          </p:nvPr>
        </p:nvGraphicFramePr>
        <p:xfrm>
          <a:off x="533401" y="4389120"/>
          <a:ext cx="8077199" cy="1478280"/>
        </p:xfrm>
        <a:graphic>
          <a:graphicData uri="http://schemas.openxmlformats.org/drawingml/2006/table">
            <a:tbl>
              <a:tblPr firstRow="1" bandRow="1">
                <a:tableStyleId>{5C22544A-7EE6-4342-B048-85BDC9FD1C3A}</a:tableStyleId>
              </a:tblPr>
              <a:tblGrid>
                <a:gridCol w="2172647"/>
                <a:gridCol w="1180153"/>
                <a:gridCol w="1485495"/>
                <a:gridCol w="1421679"/>
                <a:gridCol w="1817225"/>
              </a:tblGrid>
              <a:tr h="370840">
                <a:tc>
                  <a:txBody>
                    <a:bodyPr/>
                    <a:lstStyle/>
                    <a:p>
                      <a:r>
                        <a:rPr lang="en-IN" b="1" dirty="0" smtClean="0"/>
                        <a:t>Description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US" dirty="0" smtClean="0"/>
                        <a:t>UOM</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IN" b="1" dirty="0" smtClean="0"/>
                        <a:t>Present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IN" b="1" dirty="0" smtClean="0"/>
                        <a:t>New</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r>
                        <a:rPr lang="en-IN" b="1" dirty="0" smtClean="0"/>
                        <a:t>Difference</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370840">
                <a:tc>
                  <a:txBody>
                    <a:bodyPr/>
                    <a:lstStyle/>
                    <a:p>
                      <a:r>
                        <a:rPr lang="en-US" b="1" dirty="0" smtClean="0"/>
                        <a:t>FC</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t>Rs</a:t>
                      </a:r>
                      <a:endParaRPr lang="en-IN"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0.66</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0.93</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(0.27)</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30200">
                <a:tc>
                  <a:txBody>
                    <a:bodyPr/>
                    <a:lstStyle/>
                    <a:p>
                      <a:r>
                        <a:rPr lang="en-US" b="1" dirty="0" smtClean="0"/>
                        <a:t>VC</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err="1" smtClean="0"/>
                        <a:t>Rs</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b="1" dirty="0" smtClean="0"/>
                        <a:t>2.25</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2.02</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0.23</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1" dirty="0" smtClean="0"/>
                        <a:t>Total Cost</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err="1" smtClean="0"/>
                        <a:t>Rs</a:t>
                      </a:r>
                      <a:endParaRPr lang="en-IN"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2.91</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2.95</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(0.04)</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Rectangle 5"/>
          <p:cNvSpPr/>
          <p:nvPr/>
        </p:nvSpPr>
        <p:spPr>
          <a:xfrm>
            <a:off x="442452" y="3881735"/>
            <a:ext cx="3259394" cy="461665"/>
          </a:xfrm>
          <a:prstGeom prst="rect">
            <a:avLst/>
          </a:prstGeom>
        </p:spPr>
        <p:txBody>
          <a:bodyPr wrap="square">
            <a:spAutoFit/>
          </a:bodyPr>
          <a:lstStyle/>
          <a:p>
            <a:r>
              <a:rPr lang="en-US" sz="2400" b="1" dirty="0" smtClean="0"/>
              <a:t>Cost of generation</a:t>
            </a:r>
            <a:endParaRPr lang="en-US" sz="2400" b="1" dirty="0"/>
          </a:p>
        </p:txBody>
      </p:sp>
      <p:sp>
        <p:nvSpPr>
          <p:cNvPr id="7" name="Rectangle 6"/>
          <p:cNvSpPr/>
          <p:nvPr/>
        </p:nvSpPr>
        <p:spPr>
          <a:xfrm>
            <a:off x="469490" y="5983069"/>
            <a:ext cx="8141110" cy="646331"/>
          </a:xfrm>
          <a:prstGeom prst="rect">
            <a:avLst/>
          </a:prstGeom>
        </p:spPr>
        <p:txBody>
          <a:bodyPr wrap="square">
            <a:spAutoFit/>
          </a:bodyPr>
          <a:lstStyle/>
          <a:p>
            <a:r>
              <a:rPr lang="en-US" dirty="0" smtClean="0"/>
              <a:t>The renovation cost per MW with turbine R&amp;M taken as </a:t>
            </a:r>
            <a:r>
              <a:rPr lang="en-US" dirty="0" err="1" smtClean="0"/>
              <a:t>Rs</a:t>
            </a:r>
            <a:r>
              <a:rPr lang="en-US" dirty="0" smtClean="0"/>
              <a:t> 1 </a:t>
            </a:r>
            <a:r>
              <a:rPr lang="en-US" dirty="0" err="1" smtClean="0"/>
              <a:t>Crore</a:t>
            </a:r>
            <a:r>
              <a:rPr lang="en-US" dirty="0" smtClean="0"/>
              <a:t>/MW. </a:t>
            </a:r>
          </a:p>
          <a:p>
            <a:r>
              <a:rPr lang="en-US" dirty="0" smtClean="0"/>
              <a:t>With this the total cost of generation is expected to rise by </a:t>
            </a:r>
            <a:r>
              <a:rPr lang="en-US" dirty="0" err="1" smtClean="0"/>
              <a:t>Rs</a:t>
            </a:r>
            <a:r>
              <a:rPr lang="en-US" dirty="0" smtClean="0"/>
              <a:t> 0.04/KWH</a:t>
            </a:r>
            <a:endParaRPr lang="en-US" dirty="0"/>
          </a:p>
        </p:txBody>
      </p:sp>
    </p:spTree>
    <p:extLst>
      <p:ext uri="{BB962C8B-B14F-4D97-AF65-F5344CB8AC3E}">
        <p14:creationId xmlns:p14="http://schemas.microsoft.com/office/powerpoint/2010/main" val="8820841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p:cNvGraphicFramePr>
          <p:nvPr>
            <p:extLst>
              <p:ext uri="{D42A27DB-BD31-4B8C-83A1-F6EECF244321}">
                <p14:modId xmlns:p14="http://schemas.microsoft.com/office/powerpoint/2010/main" val="1298533600"/>
              </p:ext>
            </p:extLst>
          </p:nvPr>
        </p:nvGraphicFramePr>
        <p:xfrm>
          <a:off x="385916" y="990600"/>
          <a:ext cx="8224684" cy="4876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94546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62000" y="766464"/>
            <a:ext cx="7731860" cy="461665"/>
          </a:xfrm>
          <a:prstGeom prst="rect">
            <a:avLst/>
          </a:prstGeom>
          <a:noFill/>
        </p:spPr>
        <p:txBody>
          <a:bodyPr wrap="none" rtlCol="0">
            <a:spAutoFit/>
          </a:bodyPr>
          <a:lstStyle/>
          <a:p>
            <a:r>
              <a:rPr lang="en-US" sz="2400" b="1" dirty="0" smtClean="0"/>
              <a:t>Actionable points for improving thermal efficiency of plant </a:t>
            </a:r>
            <a:endParaRPr lang="en-IN" sz="2400" b="1" dirty="0"/>
          </a:p>
        </p:txBody>
      </p:sp>
      <p:sp>
        <p:nvSpPr>
          <p:cNvPr id="2" name="Rectangle 1"/>
          <p:cNvSpPr/>
          <p:nvPr/>
        </p:nvSpPr>
        <p:spPr>
          <a:xfrm>
            <a:off x="533400" y="1524000"/>
            <a:ext cx="8041540" cy="4524315"/>
          </a:xfrm>
          <a:prstGeom prst="rect">
            <a:avLst/>
          </a:prstGeom>
        </p:spPr>
        <p:txBody>
          <a:bodyPr wrap="square">
            <a:spAutoFit/>
          </a:bodyPr>
          <a:lstStyle/>
          <a:p>
            <a:pPr marL="342900" indent="-342900">
              <a:lnSpc>
                <a:spcPct val="200000"/>
              </a:lnSpc>
              <a:buFont typeface="+mj-lt"/>
              <a:buAutoNum type="arabicPeriod"/>
            </a:pPr>
            <a:r>
              <a:rPr lang="en-US" b="1" dirty="0" smtClean="0"/>
              <a:t> </a:t>
            </a:r>
            <a:r>
              <a:rPr lang="en-US" b="1" dirty="0"/>
              <a:t>HP, IP and LP turbine retrofits, using modern 3-D </a:t>
            </a:r>
            <a:r>
              <a:rPr lang="en-US" b="1" dirty="0" smtClean="0"/>
              <a:t>blading, new control valves. </a:t>
            </a:r>
            <a:endParaRPr lang="en-US" b="1" dirty="0"/>
          </a:p>
          <a:p>
            <a:pPr marL="342900" indent="-342900">
              <a:lnSpc>
                <a:spcPct val="200000"/>
              </a:lnSpc>
              <a:buFont typeface="+mj-lt"/>
              <a:buAutoNum type="arabicPeriod"/>
            </a:pPr>
            <a:r>
              <a:rPr lang="en-US" b="1" dirty="0" smtClean="0"/>
              <a:t>Installation </a:t>
            </a:r>
            <a:r>
              <a:rPr lang="en-US" b="1" dirty="0"/>
              <a:t>of new control systems (need changing every 10 years</a:t>
            </a:r>
            <a:r>
              <a:rPr lang="en-US" b="1" dirty="0" smtClean="0"/>
              <a:t>). </a:t>
            </a:r>
            <a:endParaRPr lang="en-US" b="1" dirty="0"/>
          </a:p>
          <a:p>
            <a:pPr marL="342900" indent="-342900">
              <a:lnSpc>
                <a:spcPct val="200000"/>
              </a:lnSpc>
              <a:buFont typeface="+mj-lt"/>
              <a:buAutoNum type="arabicPeriod"/>
            </a:pPr>
            <a:r>
              <a:rPr lang="en-IN" b="1" dirty="0" smtClean="0"/>
              <a:t> New </a:t>
            </a:r>
            <a:r>
              <a:rPr lang="en-IN" b="1" dirty="0"/>
              <a:t>burner management </a:t>
            </a:r>
            <a:r>
              <a:rPr lang="en-IN" b="1" dirty="0" smtClean="0"/>
              <a:t>systems. </a:t>
            </a:r>
            <a:endParaRPr lang="en-IN" b="1" dirty="0"/>
          </a:p>
          <a:p>
            <a:pPr marL="342900" indent="-342900">
              <a:lnSpc>
                <a:spcPct val="200000"/>
              </a:lnSpc>
              <a:buFont typeface="+mj-lt"/>
              <a:buAutoNum type="arabicPeriod"/>
            </a:pPr>
            <a:r>
              <a:rPr lang="en-US" b="1" dirty="0" smtClean="0"/>
              <a:t> Air Pre Heater </a:t>
            </a:r>
            <a:r>
              <a:rPr lang="en-US" b="1" dirty="0"/>
              <a:t>improvements (sealing, additional sectors</a:t>
            </a:r>
            <a:r>
              <a:rPr lang="en-US" b="1" dirty="0" smtClean="0"/>
              <a:t>). </a:t>
            </a:r>
            <a:endParaRPr lang="en-US" b="1" dirty="0"/>
          </a:p>
          <a:p>
            <a:pPr marL="342900" indent="-342900">
              <a:lnSpc>
                <a:spcPct val="200000"/>
              </a:lnSpc>
              <a:buFont typeface="+mj-lt"/>
              <a:buAutoNum type="arabicPeriod"/>
            </a:pPr>
            <a:r>
              <a:rPr lang="en-US" b="1" dirty="0" smtClean="0"/>
              <a:t> Upgrading </a:t>
            </a:r>
            <a:r>
              <a:rPr lang="en-US" b="1" dirty="0"/>
              <a:t>of mills to reach rated/ increase </a:t>
            </a:r>
            <a:r>
              <a:rPr lang="en-US" b="1" dirty="0" smtClean="0"/>
              <a:t>capacity. </a:t>
            </a:r>
            <a:endParaRPr lang="en-US" b="1" dirty="0"/>
          </a:p>
          <a:p>
            <a:pPr marL="342900" indent="-342900">
              <a:lnSpc>
                <a:spcPct val="200000"/>
              </a:lnSpc>
              <a:buFont typeface="+mj-lt"/>
              <a:buAutoNum type="arabicPeriod"/>
            </a:pPr>
            <a:r>
              <a:rPr lang="en-US" b="1" dirty="0" smtClean="0"/>
              <a:t> </a:t>
            </a:r>
            <a:r>
              <a:rPr lang="en-US" b="1" dirty="0"/>
              <a:t>ESP improvements to reduce energy use and </a:t>
            </a:r>
            <a:r>
              <a:rPr lang="en-US" b="1" dirty="0" smtClean="0"/>
              <a:t>improved </a:t>
            </a:r>
            <a:r>
              <a:rPr lang="en-US" b="1" dirty="0"/>
              <a:t>collection </a:t>
            </a:r>
            <a:r>
              <a:rPr lang="en-US" b="1" dirty="0" smtClean="0"/>
              <a:t>efficiency. </a:t>
            </a:r>
            <a:endParaRPr lang="en-US" b="1" dirty="0"/>
          </a:p>
          <a:p>
            <a:pPr marL="342900" indent="-342900">
              <a:lnSpc>
                <a:spcPct val="200000"/>
              </a:lnSpc>
              <a:buFont typeface="+mj-lt"/>
              <a:buAutoNum type="arabicPeriod"/>
            </a:pPr>
            <a:r>
              <a:rPr lang="en-IN" b="1" dirty="0"/>
              <a:t> </a:t>
            </a:r>
            <a:r>
              <a:rPr lang="en-IN" b="1" dirty="0" smtClean="0"/>
              <a:t>High pressure feed water heater‘s improvements. </a:t>
            </a:r>
            <a:endParaRPr lang="en-IN" b="1" dirty="0"/>
          </a:p>
          <a:p>
            <a:pPr marL="342900" indent="-342900">
              <a:lnSpc>
                <a:spcPct val="200000"/>
              </a:lnSpc>
              <a:buFont typeface="+mj-lt"/>
              <a:buAutoNum type="arabicPeriod"/>
            </a:pPr>
            <a:r>
              <a:rPr lang="en-IN" b="1" dirty="0" smtClean="0"/>
              <a:t> Condenser improvements. </a:t>
            </a:r>
            <a:endParaRPr lang="en-IN" b="1" dirty="0"/>
          </a:p>
        </p:txBody>
      </p:sp>
    </p:spTree>
    <p:extLst>
      <p:ext uri="{BB962C8B-B14F-4D97-AF65-F5344CB8AC3E}">
        <p14:creationId xmlns:p14="http://schemas.microsoft.com/office/powerpoint/2010/main" val="34935263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52800" y="76200"/>
            <a:ext cx="1914832" cy="523220"/>
          </a:xfrm>
          <a:prstGeom prst="rect">
            <a:avLst/>
          </a:prstGeom>
          <a:noFill/>
        </p:spPr>
        <p:txBody>
          <a:bodyPr wrap="square" rtlCol="0">
            <a:spAutoFit/>
          </a:bodyPr>
          <a:lstStyle/>
          <a:p>
            <a:r>
              <a:rPr lang="en-US" sz="2800" b="1" u="sng" dirty="0" smtClean="0"/>
              <a:t>Conclusion</a:t>
            </a:r>
            <a:endParaRPr lang="en-IN" sz="2800" b="1" u="sng" dirty="0"/>
          </a:p>
        </p:txBody>
      </p:sp>
      <p:sp>
        <p:nvSpPr>
          <p:cNvPr id="3" name="TextBox 2"/>
          <p:cNvSpPr txBox="1"/>
          <p:nvPr/>
        </p:nvSpPr>
        <p:spPr>
          <a:xfrm>
            <a:off x="533400" y="600304"/>
            <a:ext cx="8229600" cy="5940088"/>
          </a:xfrm>
          <a:prstGeom prst="rect">
            <a:avLst/>
          </a:prstGeom>
          <a:noFill/>
        </p:spPr>
        <p:txBody>
          <a:bodyPr wrap="square" rtlCol="0">
            <a:spAutoFit/>
          </a:bodyPr>
          <a:lstStyle/>
          <a:p>
            <a:pPr marL="268288" indent="-268288" algn="just">
              <a:buFont typeface="Wingdings" pitchFamily="2" charset="2"/>
              <a:buChar char="Ø"/>
            </a:pPr>
            <a:r>
              <a:rPr lang="en-US" sz="2000" b="1" dirty="0" smtClean="0"/>
              <a:t>Selective decommissioning is OK. Non reheat design units those have completed useful life be decommissioned. </a:t>
            </a:r>
            <a:endParaRPr lang="en-US" sz="2000" b="1" dirty="0" smtClean="0"/>
          </a:p>
          <a:p>
            <a:pPr marL="268288" indent="-268288" algn="just">
              <a:buFont typeface="Wingdings" pitchFamily="2" charset="2"/>
              <a:buChar char="Ø"/>
            </a:pPr>
            <a:endParaRPr lang="en-US" sz="2000" b="1" dirty="0" smtClean="0"/>
          </a:p>
          <a:p>
            <a:pPr marL="268288" indent="-268288" algn="just">
              <a:buFont typeface="Wingdings" pitchFamily="2" charset="2"/>
              <a:buChar char="Ø"/>
            </a:pPr>
            <a:r>
              <a:rPr lang="en-US" sz="2000" b="1" dirty="0" smtClean="0"/>
              <a:t>No decommissioning of 200 MW sets unless the same is non reheat with lower main steam parameters</a:t>
            </a:r>
            <a:r>
              <a:rPr lang="en-US" sz="2000" b="1" dirty="0" smtClean="0"/>
              <a:t>.</a:t>
            </a:r>
          </a:p>
          <a:p>
            <a:pPr marL="268288" indent="-268288" algn="just">
              <a:buFont typeface="Wingdings" pitchFamily="2" charset="2"/>
              <a:buChar char="Ø"/>
            </a:pPr>
            <a:endParaRPr lang="en-US" sz="2000" b="1" dirty="0" smtClean="0"/>
          </a:p>
          <a:p>
            <a:pPr marL="268288" indent="-268288" algn="just">
              <a:buFont typeface="Wingdings" pitchFamily="2" charset="2"/>
              <a:buChar char="Ø"/>
            </a:pPr>
            <a:r>
              <a:rPr lang="en-US" sz="2000" b="1" dirty="0" smtClean="0"/>
              <a:t>26% of installed capacity (50680 MW) consists of 200/210/250/270 MW. More than 50% of these are older units which are operating at higher heat rate</a:t>
            </a:r>
            <a:r>
              <a:rPr lang="en-US" sz="2000" b="1" dirty="0" smtClean="0"/>
              <a:t>.</a:t>
            </a:r>
          </a:p>
          <a:p>
            <a:pPr marL="268288" indent="-268288" algn="just">
              <a:buFont typeface="Wingdings" pitchFamily="2" charset="2"/>
              <a:buChar char="Ø"/>
            </a:pPr>
            <a:r>
              <a:rPr lang="en-US" sz="2000" b="1" dirty="0" smtClean="0"/>
              <a:t> </a:t>
            </a:r>
            <a:endParaRPr lang="en-US" sz="2000" b="1" dirty="0" smtClean="0"/>
          </a:p>
          <a:p>
            <a:pPr marL="268288" indent="-268288" algn="just">
              <a:buFont typeface="Wingdings" pitchFamily="2" charset="2"/>
              <a:buChar char="Ø"/>
            </a:pPr>
            <a:r>
              <a:rPr lang="en-US" sz="2000" b="1" dirty="0" smtClean="0"/>
              <a:t>For efficiency improvement 200 MW sets stand to be major candidates and target THR should be 1875</a:t>
            </a:r>
            <a:r>
              <a:rPr lang="en-US" sz="2000" b="1" dirty="0" smtClean="0"/>
              <a:t>.</a:t>
            </a:r>
          </a:p>
          <a:p>
            <a:pPr marL="268288" indent="-268288" algn="just">
              <a:buFont typeface="Wingdings" pitchFamily="2" charset="2"/>
              <a:buChar char="Ø"/>
            </a:pPr>
            <a:endParaRPr lang="en-US" sz="2000" b="1" dirty="0" smtClean="0"/>
          </a:p>
          <a:p>
            <a:pPr marL="268288" indent="-268288" algn="just">
              <a:buFont typeface="Wingdings" pitchFamily="2" charset="2"/>
              <a:buChar char="Ø"/>
            </a:pPr>
            <a:r>
              <a:rPr lang="en-US" sz="2000" b="1" dirty="0" smtClean="0"/>
              <a:t>For fixing of bottom line of thermal efficiency parameters of units a national level debate may be organized on achievable thermal efficiency of coal based plant based on national/ international data benchmarking.</a:t>
            </a:r>
          </a:p>
          <a:p>
            <a:pPr marL="268288" indent="-268288" algn="just">
              <a:buFont typeface="Wingdings" pitchFamily="2" charset="2"/>
              <a:buChar char="Ø"/>
            </a:pPr>
            <a:endParaRPr lang="en-US" sz="2000" b="1" dirty="0" smtClean="0"/>
          </a:p>
          <a:p>
            <a:pPr marL="268288" indent="-268288" algn="just">
              <a:buFont typeface="Wingdings" pitchFamily="2" charset="2"/>
              <a:buChar char="Ø"/>
            </a:pPr>
            <a:r>
              <a:rPr lang="en-US" sz="2000" b="1" dirty="0" smtClean="0"/>
              <a:t>National </a:t>
            </a:r>
            <a:r>
              <a:rPr lang="en-US" sz="2000" b="1" dirty="0" smtClean="0"/>
              <a:t>average plant efficiency to be targeted above 37% from present level of 32-33% </a:t>
            </a:r>
            <a:endParaRPr lang="en-IN" sz="2000" b="1" dirty="0"/>
          </a:p>
        </p:txBody>
      </p:sp>
      <p:sp>
        <p:nvSpPr>
          <p:cNvPr id="4" name="TextBox 3"/>
          <p:cNvSpPr txBox="1"/>
          <p:nvPr/>
        </p:nvSpPr>
        <p:spPr>
          <a:xfrm>
            <a:off x="7010400" y="6381690"/>
            <a:ext cx="1981200" cy="400110"/>
          </a:xfrm>
          <a:prstGeom prst="rect">
            <a:avLst/>
          </a:prstGeom>
          <a:noFill/>
        </p:spPr>
        <p:txBody>
          <a:bodyPr wrap="square" rtlCol="0">
            <a:spAutoFit/>
          </a:bodyPr>
          <a:lstStyle/>
          <a:p>
            <a:r>
              <a:rPr lang="en-US" sz="2000" i="1" dirty="0" smtClean="0"/>
              <a:t>Continue. . .  .</a:t>
            </a:r>
            <a:endParaRPr lang="en-IN" sz="2000" i="1" dirty="0"/>
          </a:p>
        </p:txBody>
      </p:sp>
    </p:spTree>
    <p:extLst>
      <p:ext uri="{BB962C8B-B14F-4D97-AF65-F5344CB8AC3E}">
        <p14:creationId xmlns:p14="http://schemas.microsoft.com/office/powerpoint/2010/main" val="16716752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69490" y="838200"/>
            <a:ext cx="8229600" cy="4708981"/>
          </a:xfrm>
          <a:prstGeom prst="rect">
            <a:avLst/>
          </a:prstGeom>
          <a:noFill/>
        </p:spPr>
        <p:txBody>
          <a:bodyPr wrap="square" rtlCol="0">
            <a:spAutoFit/>
          </a:bodyPr>
          <a:lstStyle/>
          <a:p>
            <a:pPr marL="268288" indent="-268288" algn="just">
              <a:buFont typeface="Wingdings" pitchFamily="2" charset="2"/>
              <a:buChar char="Ø"/>
            </a:pPr>
            <a:r>
              <a:rPr lang="en-US" sz="2000" b="1" dirty="0" smtClean="0"/>
              <a:t>No capacity addition in place of decommissioned capacities requires to be undertaken. </a:t>
            </a:r>
            <a:endParaRPr lang="en-US" sz="2000" b="1" dirty="0" smtClean="0"/>
          </a:p>
          <a:p>
            <a:pPr marL="268288" indent="-268288" algn="just">
              <a:buFont typeface="Wingdings" pitchFamily="2" charset="2"/>
              <a:buChar char="Ø"/>
            </a:pPr>
            <a:endParaRPr lang="en-US" sz="2000" b="1" dirty="0" smtClean="0"/>
          </a:p>
          <a:p>
            <a:pPr marL="268288" indent="-268288" algn="just">
              <a:buFont typeface="Wingdings" pitchFamily="2" charset="2"/>
              <a:buChar char="Ø"/>
            </a:pPr>
            <a:r>
              <a:rPr lang="en-US" sz="2000" b="1" dirty="0" smtClean="0"/>
              <a:t>Rather efforts to be primarily focused on increasing the PLF from existing 60% to 80%/ 85%. This, by itself, will marginally improve the operating efficiency of thermal power plants and also unleash enough more MWs within current installed capacity to offset any demand of fresh capacity addition for at least next 5 yrs. </a:t>
            </a:r>
            <a:endParaRPr lang="en-US" sz="2000" b="1" dirty="0" smtClean="0"/>
          </a:p>
          <a:p>
            <a:pPr algn="just"/>
            <a:r>
              <a:rPr lang="en-US" sz="2000" b="1" dirty="0" smtClean="0"/>
              <a:t>   </a:t>
            </a:r>
            <a:endParaRPr lang="en-US" sz="2000" b="1" dirty="0" smtClean="0"/>
          </a:p>
          <a:p>
            <a:pPr marL="268288" indent="-268288" algn="just">
              <a:buFont typeface="Wingdings" pitchFamily="2" charset="2"/>
              <a:buChar char="Ø"/>
            </a:pPr>
            <a:r>
              <a:rPr lang="en-US" sz="2000" b="1" dirty="0"/>
              <a:t>Any new capacity addition in future be considered only within 100 </a:t>
            </a:r>
            <a:r>
              <a:rPr lang="en-US" sz="2000" b="1" dirty="0" err="1"/>
              <a:t>kms</a:t>
            </a:r>
            <a:r>
              <a:rPr lang="en-US" sz="2000" b="1" dirty="0"/>
              <a:t> distance of pit head/ costal locations</a:t>
            </a:r>
            <a:r>
              <a:rPr lang="en-US" sz="2000" b="1" dirty="0" smtClean="0"/>
              <a:t>.</a:t>
            </a:r>
          </a:p>
          <a:p>
            <a:pPr marL="268288" indent="-268288" algn="just">
              <a:buFont typeface="Wingdings" pitchFamily="2" charset="2"/>
              <a:buChar char="Ø"/>
            </a:pPr>
            <a:endParaRPr lang="en-US" sz="2000" dirty="0"/>
          </a:p>
          <a:p>
            <a:pPr marL="268288" indent="-268288" algn="just">
              <a:buFont typeface="Wingdings" pitchFamily="2" charset="2"/>
              <a:buChar char="Ø"/>
            </a:pPr>
            <a:endParaRPr lang="en-US" sz="2000" dirty="0" smtClean="0"/>
          </a:p>
          <a:p>
            <a:pPr algn="ctr"/>
            <a:r>
              <a:rPr lang="en-US" sz="2000" dirty="0" smtClean="0"/>
              <a:t>------------------</a:t>
            </a:r>
            <a:endParaRPr lang="en-US" sz="2000" dirty="0"/>
          </a:p>
          <a:p>
            <a:pPr algn="just"/>
            <a:endParaRPr lang="en-IN" sz="2000" dirty="0"/>
          </a:p>
        </p:txBody>
      </p:sp>
    </p:spTree>
    <p:extLst>
      <p:ext uri="{BB962C8B-B14F-4D97-AF65-F5344CB8AC3E}">
        <p14:creationId xmlns:p14="http://schemas.microsoft.com/office/powerpoint/2010/main" val="2329189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209800" y="2423652"/>
            <a:ext cx="4572000" cy="1200329"/>
          </a:xfrm>
          <a:prstGeom prst="rect">
            <a:avLst/>
          </a:prstGeom>
          <a:noFill/>
        </p:spPr>
        <p:txBody>
          <a:bodyPr wrap="square" rtlCol="0">
            <a:spAutoFit/>
          </a:bodyPr>
          <a:lstStyle/>
          <a:p>
            <a:r>
              <a:rPr lang="en-US" sz="7200" b="1" dirty="0" smtClean="0"/>
              <a:t>Thank you</a:t>
            </a:r>
            <a:endParaRPr lang="en-IN" sz="7200" b="1" dirty="0"/>
          </a:p>
        </p:txBody>
      </p:sp>
    </p:spTree>
    <p:extLst>
      <p:ext uri="{BB962C8B-B14F-4D97-AF65-F5344CB8AC3E}">
        <p14:creationId xmlns:p14="http://schemas.microsoft.com/office/powerpoint/2010/main" val="1076444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 y="438880"/>
            <a:ext cx="8458200" cy="461665"/>
          </a:xfrm>
          <a:prstGeom prst="rect">
            <a:avLst/>
          </a:prstGeom>
          <a:noFill/>
        </p:spPr>
        <p:txBody>
          <a:bodyPr wrap="square" rtlCol="0">
            <a:spAutoFit/>
          </a:bodyPr>
          <a:lstStyle/>
          <a:p>
            <a:pPr algn="ctr"/>
            <a:r>
              <a:rPr lang="en-US" sz="2400" b="1" dirty="0" smtClean="0"/>
              <a:t>Installed capacity of country as on 31</a:t>
            </a:r>
            <a:r>
              <a:rPr lang="en-US" sz="2400" b="1" baseline="30000" dirty="0" smtClean="0"/>
              <a:t>st</a:t>
            </a:r>
            <a:r>
              <a:rPr lang="en-US" sz="2400" b="1" dirty="0" smtClean="0"/>
              <a:t> Oct’2017</a:t>
            </a:r>
            <a:endParaRPr lang="en-IN" sz="2400" b="1" dirty="0"/>
          </a:p>
        </p:txBody>
      </p:sp>
      <p:graphicFrame>
        <p:nvGraphicFramePr>
          <p:cNvPr id="3" name="Group 74"/>
          <p:cNvGraphicFramePr>
            <a:graphicFrameLocks noGrp="1"/>
          </p:cNvGraphicFramePr>
          <p:nvPr>
            <p:extLst>
              <p:ext uri="{D42A27DB-BD31-4B8C-83A1-F6EECF244321}">
                <p14:modId xmlns:p14="http://schemas.microsoft.com/office/powerpoint/2010/main" val="3968916986"/>
              </p:ext>
            </p:extLst>
          </p:nvPr>
        </p:nvGraphicFramePr>
        <p:xfrm>
          <a:off x="214282" y="1313150"/>
          <a:ext cx="8715436" cy="4852154"/>
        </p:xfrm>
        <a:graphic>
          <a:graphicData uri="http://schemas.openxmlformats.org/drawingml/2006/table">
            <a:tbl>
              <a:tblPr/>
              <a:tblGrid>
                <a:gridCol w="700118"/>
                <a:gridCol w="2728906"/>
                <a:gridCol w="3000396"/>
                <a:gridCol w="2286016"/>
              </a:tblGrid>
              <a:tr h="720000">
                <a:tc>
                  <a:txBody>
                    <a:bodyPr/>
                    <a:lstStyle/>
                    <a:p>
                      <a:pPr marL="0" marR="0" lvl="0" indent="0" algn="ctr" defTabSz="914400" rtl="0" eaLnBrk="1" fontAlgn="base" latinLnBrk="0" hangingPunct="1">
                        <a:lnSpc>
                          <a:spcPct val="100000"/>
                        </a:lnSpc>
                        <a:spcBef>
                          <a:spcPct val="20000"/>
                        </a:spcBef>
                        <a:spcAft>
                          <a:spcPct val="0"/>
                        </a:spcAft>
                        <a:buClr>
                          <a:srgbClr val="FF0000"/>
                        </a:buClr>
                        <a:buSzPct val="55000"/>
                        <a:buFont typeface="Wingdings" pitchFamily="2" charset="2"/>
                        <a:buNone/>
                        <a:tabLst/>
                      </a:pPr>
                      <a:r>
                        <a:rPr kumimoji="0" lang="en-GB" sz="1800" b="1" i="0" u="none" strike="noStrike" cap="none" normalizeH="0" baseline="0" dirty="0" smtClean="0">
                          <a:ln>
                            <a:noFill/>
                          </a:ln>
                          <a:solidFill>
                            <a:schemeClr val="bg1"/>
                          </a:solidFill>
                          <a:effectLst/>
                          <a:latin typeface="Arial" pitchFamily="34" charset="0"/>
                          <a:cs typeface="Arial" pitchFamily="34" charset="0"/>
                        </a:rPr>
                        <a:t>Sr. No.</a:t>
                      </a:r>
                      <a:endParaRPr kumimoji="0" lang="en-US" sz="1800" b="1" i="0" u="none" strike="noStrike" cap="none" normalizeH="0" baseline="0" dirty="0" smtClean="0">
                        <a:ln>
                          <a:noFill/>
                        </a:ln>
                        <a:solidFill>
                          <a:schemeClr val="bg1"/>
                        </a:solidFill>
                        <a:effectLst/>
                        <a:latin typeface="Arial" pitchFamily="34" charset="0"/>
                        <a:cs typeface="Arial" pitchFamily="34" charset="0"/>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l" defTabSz="914400" rtl="0" eaLnBrk="1" fontAlgn="base" latinLnBrk="0" hangingPunct="1">
                        <a:lnSpc>
                          <a:spcPct val="100000"/>
                        </a:lnSpc>
                        <a:spcBef>
                          <a:spcPct val="20000"/>
                        </a:spcBef>
                        <a:spcAft>
                          <a:spcPct val="0"/>
                        </a:spcAft>
                        <a:buClr>
                          <a:srgbClr val="FF0000"/>
                        </a:buClr>
                        <a:buSzPct val="55000"/>
                        <a:buFont typeface="Wingdings" pitchFamily="2" charset="2"/>
                        <a:buNone/>
                        <a:tabLst/>
                      </a:pPr>
                      <a:r>
                        <a:rPr lang="en-US" sz="1800" b="1" kern="1200" dirty="0" smtClean="0">
                          <a:solidFill>
                            <a:schemeClr val="bg1"/>
                          </a:solidFill>
                          <a:latin typeface="Arial" pitchFamily="34" charset="0"/>
                          <a:ea typeface="+mn-ea"/>
                          <a:cs typeface="Arial" pitchFamily="34" charset="0"/>
                        </a:rPr>
                        <a:t>Sector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Pct val="55000"/>
                        <a:buFont typeface="Wingdings" pitchFamily="2" charset="2"/>
                        <a:buNone/>
                        <a:tabLst/>
                      </a:pPr>
                      <a:r>
                        <a:rPr lang="en-US" sz="1800" b="1" kern="1200" dirty="0" smtClean="0">
                          <a:solidFill>
                            <a:schemeClr val="bg1"/>
                          </a:solidFill>
                          <a:latin typeface="Arial" pitchFamily="34" charset="0"/>
                          <a:ea typeface="+mn-ea"/>
                          <a:cs typeface="Arial" pitchFamily="34" charset="0"/>
                        </a:rPr>
                        <a:t>Capacity in MW</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20000"/>
                        </a:spcBef>
                        <a:spcAft>
                          <a:spcPct val="0"/>
                        </a:spcAft>
                        <a:buClr>
                          <a:srgbClr val="FF0000"/>
                        </a:buClr>
                        <a:buSzPct val="55000"/>
                        <a:buFont typeface="Wingdings" pitchFamily="2" charset="2"/>
                        <a:buNone/>
                        <a:tabLst/>
                      </a:pPr>
                      <a:r>
                        <a:rPr lang="en-US" sz="1800" b="1" kern="1200" dirty="0" smtClean="0">
                          <a:solidFill>
                            <a:schemeClr val="bg1"/>
                          </a:solidFill>
                          <a:latin typeface="Arial" pitchFamily="34" charset="0"/>
                          <a:ea typeface="+mn-ea"/>
                          <a:cs typeface="Arial" pitchFamily="34" charset="0"/>
                        </a:rPr>
                        <a:t>% age Share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tx2"/>
                    </a:solidFill>
                  </a:tcPr>
                </a:tc>
              </a:tr>
              <a:tr h="540000">
                <a:tc>
                  <a:txBody>
                    <a:bodyPr/>
                    <a:lstStyle/>
                    <a:p>
                      <a:pPr marL="0" marR="0" lvl="0" indent="0" algn="ctr" defTabSz="914400" rtl="0" eaLnBrk="1" fontAlgn="ctr" latinLnBrk="0" hangingPunct="1">
                        <a:lnSpc>
                          <a:spcPct val="100000"/>
                        </a:lnSpc>
                        <a:spcBef>
                          <a:spcPct val="20000"/>
                        </a:spcBef>
                        <a:spcAft>
                          <a:spcPct val="0"/>
                        </a:spcAft>
                        <a:buClr>
                          <a:srgbClr val="FF0000"/>
                        </a:buClr>
                        <a:buSzPct val="55000"/>
                        <a:buFont typeface="Wingdings" pitchFamily="2" charset="2"/>
                        <a:buNone/>
                        <a:tabLst/>
                      </a:pPr>
                      <a:r>
                        <a:rPr lang="en-US" sz="1800" b="1" i="0" u="none" strike="noStrike" kern="1200" dirty="0" smtClean="0">
                          <a:solidFill>
                            <a:schemeClr val="lt1"/>
                          </a:solidFill>
                          <a:effectLst/>
                          <a:latin typeface="Calibri"/>
                          <a:ea typeface="+mn-ea"/>
                          <a:cs typeface="+mn-cs"/>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l"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a:solidFill>
                            <a:schemeClr val="lt1"/>
                          </a:solidFill>
                          <a:effectLst/>
                          <a:latin typeface="Calibri"/>
                          <a:ea typeface="+mn-ea"/>
                          <a:cs typeface="+mn-cs"/>
                        </a:rPr>
                        <a:t>Total Thermal</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chemeClr val="lt1"/>
                          </a:solidFill>
                          <a:effectLst/>
                          <a:latin typeface="Calibri"/>
                          <a:ea typeface="+mn-ea"/>
                          <a:cs typeface="+mn-cs"/>
                        </a:rPr>
                        <a:t>219414.51</a:t>
                      </a:r>
                      <a:endParaRPr lang="en-IN" sz="1800" b="1" i="0" u="none" strike="noStrike" kern="1200" dirty="0">
                        <a:solidFill>
                          <a:schemeClr val="lt1"/>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chemeClr val="lt1"/>
                          </a:solidFill>
                          <a:effectLst/>
                          <a:latin typeface="Calibri"/>
                          <a:ea typeface="+mn-ea"/>
                          <a:cs typeface="+mn-cs"/>
                        </a:rPr>
                        <a:t>66.26%</a:t>
                      </a:r>
                      <a:endParaRPr lang="en-IN" sz="1800" b="1" i="0" u="none" strike="noStrike" kern="1200" dirty="0">
                        <a:solidFill>
                          <a:schemeClr val="lt1"/>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r>
              <a:tr h="448812">
                <a:tc>
                  <a:txBody>
                    <a:bodyPr/>
                    <a:lstStyle/>
                    <a:p>
                      <a:pPr marL="0" marR="0" lvl="0" indent="0" algn="ctr" defTabSz="914400" rtl="0" eaLnBrk="1" fontAlgn="ctr" latinLnBrk="0" hangingPunct="1">
                        <a:lnSpc>
                          <a:spcPct val="100000"/>
                        </a:lnSpc>
                        <a:spcBef>
                          <a:spcPct val="20000"/>
                        </a:spcBef>
                        <a:spcAft>
                          <a:spcPct val="0"/>
                        </a:spcAft>
                        <a:buClr>
                          <a:srgbClr val="FF0000"/>
                        </a:buClr>
                        <a:buSzPct val="55000"/>
                        <a:buFont typeface="Wingdings" pitchFamily="2" charset="2"/>
                        <a:buNone/>
                        <a:tabLst/>
                      </a:pPr>
                      <a:endParaRPr lang="en-US" sz="1800" b="1" i="0" u="none" strike="noStrike" kern="1200" dirty="0" smtClean="0">
                        <a:solidFill>
                          <a:schemeClr val="lt1"/>
                        </a:solidFill>
                        <a:effectLst/>
                        <a:latin typeface="Calibri"/>
                        <a:ea typeface="+mn-ea"/>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rgbClr val="7030A0"/>
                          </a:solidFill>
                          <a:effectLst/>
                          <a:latin typeface="Calibri"/>
                          <a:ea typeface="+mn-ea"/>
                          <a:cs typeface="+mn-cs"/>
                        </a:rPr>
                        <a:t>Coal</a:t>
                      </a:r>
                      <a:endParaRPr lang="en-IN" sz="1800" b="1" i="0" u="none" strike="noStrike" kern="1200" dirty="0">
                        <a:solidFill>
                          <a:srgbClr val="7030A0"/>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rgbClr val="7030A0"/>
                          </a:solidFill>
                          <a:effectLst/>
                          <a:latin typeface="Calibri"/>
                          <a:ea typeface="+mn-ea"/>
                          <a:cs typeface="+mn-cs"/>
                        </a:rPr>
                        <a:t>193426.50</a:t>
                      </a:r>
                      <a:endParaRPr lang="en-IN" sz="1800" b="1" i="0" u="none" strike="noStrike" kern="1200" dirty="0">
                        <a:solidFill>
                          <a:srgbClr val="7030A0"/>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rgbClr val="7030A0"/>
                          </a:solidFill>
                          <a:effectLst/>
                          <a:latin typeface="Calibri"/>
                          <a:ea typeface="+mn-ea"/>
                          <a:cs typeface="+mn-cs"/>
                        </a:rPr>
                        <a:t>58.41%</a:t>
                      </a:r>
                      <a:endParaRPr lang="en-IN" sz="1800" b="1" i="0" u="none" strike="noStrike" kern="1200" dirty="0">
                        <a:solidFill>
                          <a:srgbClr val="7030A0"/>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r>
              <a:tr h="443342">
                <a:tc>
                  <a:txBody>
                    <a:bodyPr/>
                    <a:lstStyle/>
                    <a:p>
                      <a:pPr marL="0" marR="0" lvl="0" indent="0" algn="ctr" defTabSz="914400" rtl="0" eaLnBrk="1" fontAlgn="ctr" latinLnBrk="0" hangingPunct="1">
                        <a:lnSpc>
                          <a:spcPct val="100000"/>
                        </a:lnSpc>
                        <a:spcBef>
                          <a:spcPct val="20000"/>
                        </a:spcBef>
                        <a:spcAft>
                          <a:spcPct val="0"/>
                        </a:spcAft>
                        <a:buClr>
                          <a:srgbClr val="FF0000"/>
                        </a:buClr>
                        <a:buSzPct val="55000"/>
                        <a:buFont typeface="Wingdings" pitchFamily="2" charset="2"/>
                        <a:buNone/>
                        <a:tabLst/>
                      </a:pPr>
                      <a:endParaRPr lang="en-US" sz="1800" b="1" i="0" u="none" strike="noStrike" kern="1200" dirty="0" smtClean="0">
                        <a:solidFill>
                          <a:schemeClr val="lt1"/>
                        </a:solidFill>
                        <a:effectLst/>
                        <a:latin typeface="Calibri"/>
                        <a:ea typeface="+mn-ea"/>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l"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chemeClr val="lt1"/>
                          </a:solidFill>
                          <a:effectLst/>
                          <a:latin typeface="Calibri"/>
                          <a:ea typeface="+mn-ea"/>
                          <a:cs typeface="+mn-cs"/>
                        </a:rPr>
                        <a:t>Gas</a:t>
                      </a:r>
                      <a:endParaRPr lang="en-IN" sz="1800" b="1" i="0" u="none" strike="noStrike" kern="1200" dirty="0">
                        <a:solidFill>
                          <a:schemeClr val="lt1"/>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chemeClr val="lt1"/>
                          </a:solidFill>
                          <a:effectLst/>
                          <a:latin typeface="Calibri"/>
                          <a:ea typeface="+mn-ea"/>
                          <a:cs typeface="+mn-cs"/>
                        </a:rPr>
                        <a:t>25150.38</a:t>
                      </a:r>
                      <a:endParaRPr lang="en-IN" sz="1800" b="1" i="0" u="none" strike="noStrike" kern="1200" dirty="0">
                        <a:solidFill>
                          <a:schemeClr val="lt1"/>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chemeClr val="lt1"/>
                          </a:solidFill>
                          <a:effectLst/>
                          <a:latin typeface="Calibri"/>
                          <a:ea typeface="+mn-ea"/>
                          <a:cs typeface="+mn-cs"/>
                        </a:rPr>
                        <a:t>7.60%</a:t>
                      </a:r>
                      <a:endParaRPr lang="en-IN" sz="1800" b="1" i="0" u="none" strike="noStrike" kern="1200" dirty="0">
                        <a:solidFill>
                          <a:schemeClr val="lt1"/>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r>
              <a:tr h="540000">
                <a:tc>
                  <a:txBody>
                    <a:bodyPr/>
                    <a:lstStyle/>
                    <a:p>
                      <a:pPr marL="0" marR="0" lvl="0" indent="0" algn="ctr" defTabSz="914400" rtl="0" eaLnBrk="1" fontAlgn="ctr" latinLnBrk="0" hangingPunct="1">
                        <a:lnSpc>
                          <a:spcPct val="100000"/>
                        </a:lnSpc>
                        <a:spcBef>
                          <a:spcPct val="20000"/>
                        </a:spcBef>
                        <a:spcAft>
                          <a:spcPct val="0"/>
                        </a:spcAft>
                        <a:buClr>
                          <a:srgbClr val="FF0000"/>
                        </a:buClr>
                        <a:buSzPct val="55000"/>
                        <a:buFont typeface="Wingdings" pitchFamily="2" charset="2"/>
                        <a:buNone/>
                        <a:tabLst/>
                      </a:pPr>
                      <a:endParaRPr lang="en-US" sz="1800" b="1" i="0" u="none" strike="noStrike" kern="1200" dirty="0" smtClean="0">
                        <a:solidFill>
                          <a:schemeClr val="lt1"/>
                        </a:solidFill>
                        <a:effectLst/>
                        <a:latin typeface="Calibri"/>
                        <a:ea typeface="+mn-ea"/>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l"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chemeClr val="lt1"/>
                          </a:solidFill>
                          <a:effectLst/>
                          <a:latin typeface="Calibri"/>
                          <a:ea typeface="+mn-ea"/>
                          <a:cs typeface="+mn-cs"/>
                        </a:rPr>
                        <a:t>Oil</a:t>
                      </a:r>
                      <a:endParaRPr lang="en-IN" sz="1800" b="1" i="0" u="none" strike="noStrike" kern="1200" dirty="0">
                        <a:solidFill>
                          <a:schemeClr val="lt1"/>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chemeClr val="lt1"/>
                          </a:solidFill>
                          <a:effectLst/>
                          <a:latin typeface="Calibri"/>
                          <a:ea typeface="+mn-ea"/>
                          <a:cs typeface="+mn-cs"/>
                        </a:rPr>
                        <a:t>837.63</a:t>
                      </a:r>
                      <a:endParaRPr lang="en-IN" sz="1800" b="1" i="0" u="none" strike="noStrike" kern="1200" dirty="0">
                        <a:solidFill>
                          <a:schemeClr val="lt1"/>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chemeClr val="lt1"/>
                          </a:solidFill>
                          <a:effectLst/>
                          <a:latin typeface="Calibri"/>
                          <a:ea typeface="+mn-ea"/>
                          <a:cs typeface="+mn-cs"/>
                        </a:rPr>
                        <a:t>0.25%</a:t>
                      </a:r>
                      <a:endParaRPr lang="en-IN" sz="1800" b="1" i="0" u="none" strike="noStrike" kern="1200" dirty="0">
                        <a:solidFill>
                          <a:schemeClr val="lt1"/>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r>
              <a:tr h="540000">
                <a:tc>
                  <a:txBody>
                    <a:bodyPr/>
                    <a:lstStyle/>
                    <a:p>
                      <a:pPr marL="0" marR="0" lvl="0" indent="0" algn="ctr" defTabSz="914400" rtl="0" eaLnBrk="1" fontAlgn="ctr" latinLnBrk="0" hangingPunct="1">
                        <a:lnSpc>
                          <a:spcPct val="100000"/>
                        </a:lnSpc>
                        <a:spcBef>
                          <a:spcPct val="20000"/>
                        </a:spcBef>
                        <a:spcAft>
                          <a:spcPct val="0"/>
                        </a:spcAft>
                        <a:buClr>
                          <a:srgbClr val="FF0000"/>
                        </a:buClr>
                        <a:buSzPct val="55000"/>
                        <a:buFont typeface="Wingdings" pitchFamily="2" charset="2"/>
                        <a:buNone/>
                        <a:tabLst/>
                      </a:pPr>
                      <a:r>
                        <a:rPr lang="en-US" sz="1800" b="1" i="0" u="none" strike="noStrike" kern="1200" dirty="0" smtClean="0">
                          <a:solidFill>
                            <a:schemeClr val="lt1"/>
                          </a:solidFill>
                          <a:effectLst/>
                          <a:latin typeface="Calibri"/>
                          <a:ea typeface="+mn-ea"/>
                          <a:cs typeface="+mn-cs"/>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l"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a:solidFill>
                            <a:schemeClr val="lt1"/>
                          </a:solidFill>
                          <a:effectLst/>
                          <a:latin typeface="Calibri"/>
                          <a:ea typeface="+mn-ea"/>
                          <a:cs typeface="+mn-cs"/>
                        </a:rPr>
                        <a:t>Hydro (Renewable)</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chemeClr val="lt1"/>
                          </a:solidFill>
                          <a:effectLst/>
                          <a:latin typeface="Calibri"/>
                          <a:ea typeface="+mn-ea"/>
                          <a:cs typeface="+mn-cs"/>
                        </a:rPr>
                        <a:t>44765.42</a:t>
                      </a:r>
                      <a:endParaRPr lang="en-IN" sz="1800" b="1" i="0" u="none" strike="noStrike" kern="1200" dirty="0">
                        <a:solidFill>
                          <a:schemeClr val="lt1"/>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chemeClr val="lt1"/>
                          </a:solidFill>
                          <a:effectLst/>
                          <a:latin typeface="Calibri"/>
                          <a:ea typeface="+mn-ea"/>
                          <a:cs typeface="+mn-cs"/>
                        </a:rPr>
                        <a:t>13.52%</a:t>
                      </a:r>
                      <a:endParaRPr lang="en-IN" sz="1800" b="1" i="0" u="none" strike="noStrike" kern="1200" dirty="0">
                        <a:solidFill>
                          <a:schemeClr val="lt1"/>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r>
              <a:tr h="540000">
                <a:tc>
                  <a:txBody>
                    <a:bodyPr/>
                    <a:lstStyle/>
                    <a:p>
                      <a:pPr marL="0" marR="0" lvl="0" indent="0" algn="ctr" defTabSz="914400" rtl="0" eaLnBrk="1" fontAlgn="ctr" latinLnBrk="0" hangingPunct="1">
                        <a:lnSpc>
                          <a:spcPct val="100000"/>
                        </a:lnSpc>
                        <a:spcBef>
                          <a:spcPct val="20000"/>
                        </a:spcBef>
                        <a:spcAft>
                          <a:spcPct val="0"/>
                        </a:spcAft>
                        <a:buClr>
                          <a:srgbClr val="FF0000"/>
                        </a:buClr>
                        <a:buSzPct val="55000"/>
                        <a:buFont typeface="Wingdings" pitchFamily="2" charset="2"/>
                        <a:buNone/>
                        <a:tabLst/>
                      </a:pPr>
                      <a:r>
                        <a:rPr lang="en-US" sz="1800" b="1" i="0" u="none" strike="noStrike" kern="1200" dirty="0" smtClean="0">
                          <a:solidFill>
                            <a:schemeClr val="lt1"/>
                          </a:solidFill>
                          <a:effectLst/>
                          <a:latin typeface="Calibri"/>
                          <a:ea typeface="+mn-ea"/>
                          <a:cs typeface="+mn-cs"/>
                        </a:rPr>
                        <a:t>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l"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a:solidFill>
                            <a:schemeClr val="lt1"/>
                          </a:solidFill>
                          <a:effectLst/>
                          <a:latin typeface="Calibri"/>
                          <a:ea typeface="+mn-ea"/>
                          <a:cs typeface="+mn-cs"/>
                        </a:rPr>
                        <a:t>Nuclear</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chemeClr val="lt1"/>
                          </a:solidFill>
                          <a:effectLst/>
                          <a:latin typeface="Calibri"/>
                          <a:ea typeface="+mn-ea"/>
                          <a:cs typeface="+mn-cs"/>
                        </a:rPr>
                        <a:t>6780.00</a:t>
                      </a:r>
                      <a:endParaRPr lang="en-IN" sz="1800" b="1" i="0" u="none" strike="noStrike" kern="1200" dirty="0">
                        <a:solidFill>
                          <a:schemeClr val="lt1"/>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chemeClr val="lt1"/>
                          </a:solidFill>
                          <a:effectLst/>
                          <a:latin typeface="Calibri"/>
                          <a:ea typeface="+mn-ea"/>
                          <a:cs typeface="+mn-cs"/>
                        </a:rPr>
                        <a:t>2.05%</a:t>
                      </a:r>
                      <a:endParaRPr lang="en-IN" sz="1800" b="1" i="0" u="none" strike="noStrike" kern="1200" dirty="0">
                        <a:solidFill>
                          <a:schemeClr val="lt1"/>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r>
              <a:tr h="540000">
                <a:tc>
                  <a:txBody>
                    <a:bodyPr/>
                    <a:lstStyle/>
                    <a:p>
                      <a:pPr marL="0" marR="0" lvl="0" indent="0" algn="ctr" defTabSz="914400" rtl="0" eaLnBrk="1" fontAlgn="ctr" latinLnBrk="0" hangingPunct="1">
                        <a:lnSpc>
                          <a:spcPct val="100000"/>
                        </a:lnSpc>
                        <a:spcBef>
                          <a:spcPct val="20000"/>
                        </a:spcBef>
                        <a:spcAft>
                          <a:spcPct val="0"/>
                        </a:spcAft>
                        <a:buClr>
                          <a:srgbClr val="FF0000"/>
                        </a:buClr>
                        <a:buSzPct val="55000"/>
                        <a:buFont typeface="Wingdings" pitchFamily="2" charset="2"/>
                        <a:buNone/>
                        <a:tabLst/>
                      </a:pPr>
                      <a:r>
                        <a:rPr lang="en-US" sz="1800" b="1" i="0" u="none" strike="noStrike" kern="1200" dirty="0" smtClean="0">
                          <a:solidFill>
                            <a:schemeClr val="lt1"/>
                          </a:solidFill>
                          <a:effectLst/>
                          <a:latin typeface="Calibri"/>
                          <a:ea typeface="+mn-ea"/>
                          <a:cs typeface="+mn-cs"/>
                        </a:rPr>
                        <a:t>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algn="l" defTabSz="914400" rtl="0" eaLnBrk="1" fontAlgn="ctr" latinLnBrk="0" hangingPunct="1">
                        <a:lnSpc>
                          <a:spcPct val="115000"/>
                        </a:lnSpc>
                        <a:spcAft>
                          <a:spcPts val="0"/>
                        </a:spcAft>
                      </a:pPr>
                      <a:r>
                        <a:rPr lang="en-IN" sz="1800" b="1" i="0" u="none" strike="noStrike" kern="1200" dirty="0">
                          <a:solidFill>
                            <a:schemeClr val="lt1"/>
                          </a:solidFill>
                          <a:effectLst/>
                          <a:latin typeface="Calibri"/>
                          <a:ea typeface="+mn-ea"/>
                          <a:cs typeface="+mn-cs"/>
                        </a:rPr>
                        <a:t>RES** (MNRE)</a:t>
                      </a: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algn="ctr" defTabSz="914400" rtl="0" eaLnBrk="1" fontAlgn="ctr" latinLnBrk="0" hangingPunct="1">
                        <a:lnSpc>
                          <a:spcPts val="1500"/>
                        </a:lnSpc>
                        <a:spcAft>
                          <a:spcPts val="1125"/>
                        </a:spcAft>
                      </a:pPr>
                      <a:r>
                        <a:rPr lang="en-IN" sz="1800" b="1" i="0" u="none" strike="noStrike" kern="1200" dirty="0" smtClean="0">
                          <a:solidFill>
                            <a:schemeClr val="lt1"/>
                          </a:solidFill>
                          <a:effectLst/>
                          <a:latin typeface="Calibri"/>
                          <a:ea typeface="+mn-ea"/>
                          <a:cs typeface="+mn-cs"/>
                        </a:rPr>
                        <a:t>60157.66</a:t>
                      </a:r>
                      <a:endParaRPr lang="en-IN" sz="1800" b="1" i="0" u="none" strike="noStrike" kern="1200" dirty="0">
                        <a:solidFill>
                          <a:schemeClr val="lt1"/>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algn="ctr" defTabSz="914400" rtl="0" eaLnBrk="1" fontAlgn="ctr" latinLnBrk="0" hangingPunct="1">
                        <a:lnSpc>
                          <a:spcPts val="1500"/>
                        </a:lnSpc>
                        <a:spcAft>
                          <a:spcPts val="1125"/>
                        </a:spcAft>
                      </a:pPr>
                      <a:r>
                        <a:rPr lang="en-IN" sz="1800" b="1" i="0" u="none" strike="noStrike" kern="1200" dirty="0" smtClean="0">
                          <a:solidFill>
                            <a:schemeClr val="lt1"/>
                          </a:solidFill>
                          <a:effectLst/>
                          <a:latin typeface="Calibri"/>
                          <a:ea typeface="+mn-ea"/>
                          <a:cs typeface="+mn-cs"/>
                        </a:rPr>
                        <a:t>18.17%</a:t>
                      </a:r>
                      <a:endParaRPr lang="en-IN" sz="1800" b="1" i="0" u="none" strike="noStrike" kern="1200" dirty="0">
                        <a:solidFill>
                          <a:schemeClr val="lt1"/>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7030A0"/>
                    </a:solidFill>
                  </a:tcPr>
                </a:tc>
              </a:tr>
              <a:tr h="540000">
                <a:tc>
                  <a:txBody>
                    <a:bodyPr/>
                    <a:lstStyle/>
                    <a:p>
                      <a:pPr marL="0" marR="0" lvl="0" indent="0" algn="ctr" defTabSz="914400" rtl="0" eaLnBrk="1" fontAlgn="ctr" latinLnBrk="0" hangingPunct="1">
                        <a:lnSpc>
                          <a:spcPct val="100000"/>
                        </a:lnSpc>
                        <a:spcBef>
                          <a:spcPct val="20000"/>
                        </a:spcBef>
                        <a:spcAft>
                          <a:spcPct val="0"/>
                        </a:spcAft>
                        <a:buClr>
                          <a:srgbClr val="FF0000"/>
                        </a:buClr>
                        <a:buSzPct val="55000"/>
                        <a:buFont typeface="Wingdings" pitchFamily="2" charset="2"/>
                        <a:buNone/>
                        <a:tabLst/>
                      </a:pPr>
                      <a:endParaRPr lang="en-US" sz="1800" b="1" i="0" u="none" strike="noStrike" kern="1200" dirty="0" smtClean="0">
                        <a:solidFill>
                          <a:schemeClr val="lt1"/>
                        </a:solidFill>
                        <a:effectLst/>
                        <a:latin typeface="Calibri"/>
                        <a:ea typeface="+mn-ea"/>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l"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chemeClr val="lt1"/>
                          </a:solidFill>
                          <a:effectLst/>
                          <a:latin typeface="Calibri"/>
                          <a:ea typeface="+mn-ea"/>
                          <a:cs typeface="+mn-cs"/>
                        </a:rPr>
                        <a:t>Total</a:t>
                      </a:r>
                      <a:endParaRPr lang="en-IN" sz="1800" b="1" i="0" u="none" strike="noStrike" kern="1200" dirty="0">
                        <a:solidFill>
                          <a:schemeClr val="lt1"/>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chemeClr val="lt1"/>
                          </a:solidFill>
                          <a:effectLst/>
                          <a:latin typeface="Calibri"/>
                          <a:ea typeface="+mn-ea"/>
                          <a:cs typeface="+mn-cs"/>
                        </a:rPr>
                        <a:t>331117.58</a:t>
                      </a:r>
                      <a:endParaRPr lang="en-IN" sz="1800" b="1" i="0" u="none" strike="noStrike" kern="1200" dirty="0">
                        <a:solidFill>
                          <a:schemeClr val="lt1"/>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7030A0"/>
                    </a:solidFill>
                  </a:tcPr>
                </a:tc>
                <a:tc>
                  <a:txBody>
                    <a:bodyPr/>
                    <a:lstStyle/>
                    <a:p>
                      <a:pPr marL="0" marR="0" lvl="0" indent="0" algn="ctr" defTabSz="914400" rtl="0" eaLnBrk="1" fontAlgn="ctr" latinLnBrk="0" hangingPunct="1">
                        <a:lnSpc>
                          <a:spcPct val="120000"/>
                        </a:lnSpc>
                        <a:spcBef>
                          <a:spcPct val="20000"/>
                        </a:spcBef>
                        <a:spcAft>
                          <a:spcPct val="0"/>
                        </a:spcAft>
                        <a:buClr>
                          <a:srgbClr val="FF0000"/>
                        </a:buClr>
                        <a:buSzPct val="55000"/>
                        <a:buFont typeface="Wingdings" pitchFamily="2" charset="2"/>
                        <a:buNone/>
                        <a:tabLst/>
                      </a:pPr>
                      <a:r>
                        <a:rPr lang="en-IN" sz="1800" b="1" i="0" u="none" strike="noStrike" kern="1200" dirty="0" smtClean="0">
                          <a:solidFill>
                            <a:schemeClr val="lt1"/>
                          </a:solidFill>
                          <a:effectLst/>
                          <a:latin typeface="Calibri"/>
                          <a:ea typeface="+mn-ea"/>
                          <a:cs typeface="+mn-cs"/>
                        </a:rPr>
                        <a:t>100%</a:t>
                      </a:r>
                      <a:endParaRPr lang="en-IN" sz="1800" b="1" i="0" u="none" strike="noStrike" kern="1200" dirty="0">
                        <a:solidFill>
                          <a:schemeClr val="lt1"/>
                        </a:solidFill>
                        <a:effectLst/>
                        <a:latin typeface="Calibri"/>
                        <a:ea typeface="+mn-ea"/>
                        <a:cs typeface="+mn-cs"/>
                      </a:endParaRPr>
                    </a:p>
                  </a:txBody>
                  <a:tcPr marL="47625" marR="47625" marT="47625" marB="47625">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7030A0"/>
                    </a:solidFill>
                  </a:tcPr>
                </a:tc>
              </a:tr>
            </a:tbl>
          </a:graphicData>
        </a:graphic>
      </p:graphicFrame>
    </p:spTree>
    <p:extLst>
      <p:ext uri="{BB962C8B-B14F-4D97-AF65-F5344CB8AC3E}">
        <p14:creationId xmlns:p14="http://schemas.microsoft.com/office/powerpoint/2010/main" val="33607130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50413" y="452735"/>
            <a:ext cx="6117187" cy="461665"/>
          </a:xfrm>
          <a:prstGeom prst="rect">
            <a:avLst/>
          </a:prstGeom>
          <a:noFill/>
        </p:spPr>
        <p:txBody>
          <a:bodyPr wrap="none" rtlCol="0">
            <a:spAutoFit/>
          </a:bodyPr>
          <a:lstStyle/>
          <a:p>
            <a:r>
              <a:rPr lang="en-US" sz="2400" b="1" dirty="0" smtClean="0"/>
              <a:t>Details of coal based thermal power capacities</a:t>
            </a:r>
            <a:endParaRPr lang="en-IN" sz="2400" b="1" dirty="0"/>
          </a:p>
        </p:txBody>
      </p:sp>
      <p:graphicFrame>
        <p:nvGraphicFramePr>
          <p:cNvPr id="8" name="Table 7"/>
          <p:cNvGraphicFramePr>
            <a:graphicFrameLocks noGrp="1"/>
          </p:cNvGraphicFramePr>
          <p:nvPr>
            <p:extLst>
              <p:ext uri="{D42A27DB-BD31-4B8C-83A1-F6EECF244321}">
                <p14:modId xmlns:p14="http://schemas.microsoft.com/office/powerpoint/2010/main" val="464883479"/>
              </p:ext>
            </p:extLst>
          </p:nvPr>
        </p:nvGraphicFramePr>
        <p:xfrm>
          <a:off x="457200" y="1156045"/>
          <a:ext cx="8382000" cy="4787555"/>
        </p:xfrm>
        <a:graphic>
          <a:graphicData uri="http://schemas.openxmlformats.org/drawingml/2006/table">
            <a:tbl>
              <a:tblPr>
                <a:tableStyleId>{E269D01E-BC32-4049-B463-5C60D7B0CCD2}</a:tableStyleId>
              </a:tblPr>
              <a:tblGrid>
                <a:gridCol w="2220397"/>
                <a:gridCol w="1894403"/>
                <a:gridCol w="2362200"/>
                <a:gridCol w="1905000"/>
              </a:tblGrid>
              <a:tr h="818758">
                <a:tc>
                  <a:txBody>
                    <a:bodyPr/>
                    <a:lstStyle/>
                    <a:p>
                      <a:pPr algn="l" fontAlgn="b"/>
                      <a:r>
                        <a:rPr lang="en-IN" sz="2800" b="1" u="none" strike="noStrike" dirty="0" smtClean="0">
                          <a:effectLst/>
                        </a:rPr>
                        <a:t>Range</a:t>
                      </a:r>
                    </a:p>
                    <a:p>
                      <a:pPr algn="l" fontAlgn="b"/>
                      <a:endParaRPr lang="en-IN" sz="2800" b="1" i="0" u="none" strike="noStrike" dirty="0">
                        <a:effectLst/>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fontAlgn="b"/>
                      <a:r>
                        <a:rPr lang="en-IN" sz="2800" b="1" u="none" strike="noStrike" dirty="0">
                          <a:effectLst/>
                        </a:rPr>
                        <a:t>No of </a:t>
                      </a:r>
                      <a:r>
                        <a:rPr lang="en-IN" sz="2800" b="1" u="none" strike="noStrike" dirty="0" smtClean="0">
                          <a:effectLst/>
                        </a:rPr>
                        <a:t>Units</a:t>
                      </a:r>
                    </a:p>
                    <a:p>
                      <a:pPr algn="ctr" fontAlgn="b"/>
                      <a:endParaRPr lang="en-IN" sz="2800" b="1" i="0" u="none" strike="noStrike" dirty="0">
                        <a:effectLst/>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fontAlgn="ctr"/>
                      <a:r>
                        <a:rPr lang="en-IN" sz="2800" b="1" u="none" strike="noStrike" dirty="0" smtClean="0">
                          <a:effectLst/>
                        </a:rPr>
                        <a:t>MW</a:t>
                      </a:r>
                    </a:p>
                    <a:p>
                      <a:pPr algn="ctr" fontAlgn="ctr"/>
                      <a:endParaRPr lang="en-IN" sz="2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fontAlgn="ctr"/>
                      <a:r>
                        <a:rPr lang="en-US" sz="2800" b="1" i="0" u="none" strike="noStrike" dirty="0" smtClean="0">
                          <a:effectLst/>
                          <a:latin typeface="Calibri"/>
                        </a:rPr>
                        <a:t>%</a:t>
                      </a:r>
                    </a:p>
                    <a:p>
                      <a:pPr algn="l" fontAlgn="ctr"/>
                      <a:endParaRPr lang="en-IN" sz="2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r>
              <a:tr h="414656">
                <a:tc>
                  <a:txBody>
                    <a:bodyPr/>
                    <a:lstStyle/>
                    <a:p>
                      <a:pPr algn="l" fontAlgn="ctr"/>
                      <a:r>
                        <a:rPr lang="en-IN" sz="2000" b="1" i="0" u="none" strike="noStrike" dirty="0" err="1">
                          <a:effectLst/>
                          <a:latin typeface="Calibri"/>
                        </a:rPr>
                        <a:t>Upto</a:t>
                      </a:r>
                      <a:r>
                        <a:rPr lang="en-IN" sz="2000" b="1" i="0" u="none" strike="noStrike" dirty="0">
                          <a:effectLst/>
                          <a:latin typeface="Calibri"/>
                        </a:rPr>
                        <a:t> 110 MW</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IN" sz="2000" b="1" i="0" u="none" strike="noStrike" dirty="0">
                          <a:effectLst/>
                          <a:latin typeface="Calibri"/>
                        </a:rPr>
                        <a:t>107</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IN" sz="2000" b="1" i="0" u="none" strike="noStrike" dirty="0">
                          <a:effectLst/>
                          <a:latin typeface="Calibri"/>
                        </a:rPr>
                        <a:t>8241.5</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2000" b="1" i="0" u="none" strike="noStrike" dirty="0" smtClean="0">
                          <a:effectLst/>
                          <a:latin typeface="Calibri"/>
                        </a:rPr>
                        <a:t>4.3</a:t>
                      </a: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587409">
                <a:tc>
                  <a:txBody>
                    <a:bodyPr/>
                    <a:lstStyle/>
                    <a:p>
                      <a:pPr algn="l" fontAlgn="ctr"/>
                      <a:r>
                        <a:rPr lang="en-IN" sz="2000" b="1" i="0" u="none" strike="noStrike" dirty="0">
                          <a:effectLst/>
                          <a:latin typeface="Calibri"/>
                        </a:rPr>
                        <a:t>&gt;110 MW &amp; &lt;200 MW</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IN" sz="2000" b="1" i="0" u="none" strike="noStrike" dirty="0">
                          <a:effectLst/>
                          <a:latin typeface="Calibri"/>
                        </a:rPr>
                        <a:t>61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IN" sz="2000" b="1" i="0" u="none" strike="noStrike" dirty="0">
                          <a:effectLst/>
                          <a:latin typeface="Calibri"/>
                        </a:rPr>
                        <a:t>8252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2000" b="1" i="0" u="none" strike="noStrike" dirty="0" smtClean="0">
                          <a:effectLst/>
                          <a:latin typeface="Calibri"/>
                        </a:rPr>
                        <a:t>4.3</a:t>
                      </a: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587409">
                <a:tc>
                  <a:txBody>
                    <a:bodyPr/>
                    <a:lstStyle/>
                    <a:p>
                      <a:pPr algn="l" fontAlgn="ctr"/>
                      <a:r>
                        <a:rPr lang="en-IN" sz="2000" b="1" i="0" u="none" strike="noStrike" dirty="0">
                          <a:effectLst/>
                          <a:latin typeface="Calibri"/>
                        </a:rPr>
                        <a:t>200/ 210/ 250/270MW</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IN" sz="2000" b="1" i="0" u="none" strike="noStrike" dirty="0">
                          <a:effectLst/>
                          <a:latin typeface="Calibri"/>
                        </a:rPr>
                        <a:t>228</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IN" sz="2000" b="1" i="0" u="none" strike="noStrike" dirty="0">
                          <a:effectLst/>
                          <a:latin typeface="Calibri"/>
                        </a:rPr>
                        <a:t>50680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2000" b="1" i="0" u="none" strike="noStrike" dirty="0" smtClean="0">
                          <a:effectLst/>
                          <a:latin typeface="Calibri"/>
                        </a:rPr>
                        <a:t>26.3</a:t>
                      </a: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587409">
                <a:tc>
                  <a:txBody>
                    <a:bodyPr/>
                    <a:lstStyle/>
                    <a:p>
                      <a:pPr algn="l" fontAlgn="ctr"/>
                      <a:r>
                        <a:rPr lang="en-IN" sz="2000" b="1" i="0" u="none" strike="noStrike" dirty="0">
                          <a:effectLst/>
                          <a:latin typeface="Calibri"/>
                        </a:rPr>
                        <a:t>&gt;270 MW &amp; &lt;490 MW</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IN" sz="2000" b="1" i="0" u="none" strike="noStrike">
                          <a:effectLst/>
                          <a:latin typeface="Calibri"/>
                        </a:rPr>
                        <a:t>42</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IN" sz="2000" b="1" i="0" u="none" strike="noStrike" dirty="0">
                          <a:effectLst/>
                          <a:latin typeface="Calibri"/>
                        </a:rPr>
                        <a:t>12900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2000" b="1" i="0" u="none" strike="noStrike" dirty="0" smtClean="0">
                          <a:effectLst/>
                          <a:latin typeface="Calibri"/>
                        </a:rPr>
                        <a:t>6.7</a:t>
                      </a: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619185">
                <a:tc>
                  <a:txBody>
                    <a:bodyPr/>
                    <a:lstStyle/>
                    <a:p>
                      <a:pPr algn="l" fontAlgn="ctr"/>
                      <a:r>
                        <a:rPr lang="en-IN" sz="2000" b="1" i="0" u="none" strike="noStrike" dirty="0">
                          <a:effectLst/>
                          <a:latin typeface="Calibri"/>
                        </a:rPr>
                        <a:t>490 MW to 800 MW</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IN" sz="2000" b="1" i="0" u="none" strike="noStrike">
                          <a:effectLst/>
                          <a:latin typeface="Calibri"/>
                        </a:rPr>
                        <a:t>193</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IN" sz="2000" b="1" i="0" u="none" strike="noStrike" dirty="0">
                          <a:effectLst/>
                          <a:latin typeface="Calibri"/>
                        </a:rPr>
                        <a:t>112300</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en-US" sz="2000" b="1" i="0" u="none" strike="noStrike" dirty="0" smtClean="0">
                          <a:effectLst/>
                          <a:latin typeface="Calibri"/>
                        </a:rPr>
                        <a:t>58.4</a:t>
                      </a: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1033374">
                <a:tc>
                  <a:txBody>
                    <a:bodyPr/>
                    <a:lstStyle/>
                    <a:p>
                      <a:pPr algn="l" fontAlgn="ctr"/>
                      <a:r>
                        <a:rPr lang="en-IN" sz="2400" b="1" u="none" strike="noStrike" dirty="0">
                          <a:solidFill>
                            <a:schemeClr val="bg1"/>
                          </a:solidFill>
                          <a:effectLst/>
                        </a:rPr>
                        <a:t>Total</a:t>
                      </a:r>
                      <a:endParaRPr lang="en-IN" sz="2400" b="1" i="0" u="none" strike="noStrike" dirty="0">
                        <a:solidFill>
                          <a:schemeClr val="bg1"/>
                        </a:solidFill>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fontAlgn="ctr"/>
                      <a:r>
                        <a:rPr lang="en-IN" sz="2800" b="1" i="0" u="none" strike="noStrike" dirty="0">
                          <a:effectLst/>
                          <a:latin typeface="Calibri"/>
                        </a:rPr>
                        <a:t>631</a:t>
                      </a: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fontAlgn="ctr"/>
                      <a:r>
                        <a:rPr lang="en-IN" sz="2800" b="1" i="0" u="none" strike="noStrike" dirty="0" smtClean="0">
                          <a:effectLst/>
                          <a:latin typeface="Calibri"/>
                        </a:rPr>
                        <a:t>192373.5*</a:t>
                      </a:r>
                      <a:endParaRPr lang="en-IN" sz="2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ctr" fontAlgn="ctr"/>
                      <a:r>
                        <a:rPr lang="en-US" sz="2800" b="1" i="0" u="none" strike="noStrike" dirty="0" smtClean="0">
                          <a:effectLst/>
                          <a:latin typeface="Calibri"/>
                        </a:rPr>
                        <a:t>100</a:t>
                      </a:r>
                      <a:endParaRPr lang="en-IN" sz="2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r>
            </a:tbl>
          </a:graphicData>
        </a:graphic>
      </p:graphicFrame>
      <p:sp>
        <p:nvSpPr>
          <p:cNvPr id="4" name="TextBox 3"/>
          <p:cNvSpPr txBox="1"/>
          <p:nvPr/>
        </p:nvSpPr>
        <p:spPr>
          <a:xfrm>
            <a:off x="4648200" y="6183868"/>
            <a:ext cx="4128053" cy="369332"/>
          </a:xfrm>
          <a:prstGeom prst="rect">
            <a:avLst/>
          </a:prstGeom>
          <a:noFill/>
        </p:spPr>
        <p:txBody>
          <a:bodyPr wrap="none" rtlCol="0">
            <a:spAutoFit/>
          </a:bodyPr>
          <a:lstStyle/>
          <a:p>
            <a:r>
              <a:rPr lang="en-US" b="1" i="1" dirty="0" smtClean="0"/>
              <a:t>* The figures are based on Aug’2017 data</a:t>
            </a:r>
            <a:endParaRPr lang="en-IN" b="1" i="1" dirty="0"/>
          </a:p>
        </p:txBody>
      </p:sp>
    </p:spTree>
    <p:extLst>
      <p:ext uri="{BB962C8B-B14F-4D97-AF65-F5344CB8AC3E}">
        <p14:creationId xmlns:p14="http://schemas.microsoft.com/office/powerpoint/2010/main" val="3252699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1255979200"/>
              </p:ext>
            </p:extLst>
          </p:nvPr>
        </p:nvGraphicFramePr>
        <p:xfrm>
          <a:off x="304800" y="1155767"/>
          <a:ext cx="8640000" cy="5092633"/>
        </p:xfrm>
        <a:graphic>
          <a:graphicData uri="http://schemas.openxmlformats.org/drawingml/2006/table">
            <a:tbl>
              <a:tblPr>
                <a:tableStyleId>{E269D01E-BC32-4049-B463-5C60D7B0CCD2}</a:tableStyleId>
              </a:tblPr>
              <a:tblGrid>
                <a:gridCol w="1440000"/>
                <a:gridCol w="1440000"/>
                <a:gridCol w="1440000"/>
                <a:gridCol w="1440000"/>
                <a:gridCol w="1440000"/>
                <a:gridCol w="1440000"/>
              </a:tblGrid>
              <a:tr h="1371600">
                <a:tc>
                  <a:txBody>
                    <a:bodyPr/>
                    <a:lstStyle/>
                    <a:p>
                      <a:pPr algn="l" fontAlgn="b"/>
                      <a:r>
                        <a:rPr lang="en-IN" sz="2000" b="1" u="none" strike="noStrike" dirty="0" smtClean="0">
                          <a:effectLst/>
                        </a:rPr>
                        <a:t>Range</a:t>
                      </a:r>
                    </a:p>
                    <a:p>
                      <a:pPr algn="l" fontAlgn="b"/>
                      <a:endParaRPr lang="en-US" sz="2000" b="1" u="none" strike="noStrike" dirty="0" smtClean="0">
                        <a:effectLst/>
                      </a:endParaRPr>
                    </a:p>
                    <a:p>
                      <a:pPr algn="l" fontAlgn="b"/>
                      <a:endParaRPr lang="en-US" sz="2000" b="1" u="none" strike="noStrike" dirty="0" smtClean="0">
                        <a:effectLst/>
                      </a:endParaRPr>
                    </a:p>
                    <a:p>
                      <a:pPr algn="l" fontAlgn="b"/>
                      <a:endParaRPr lang="en-US" sz="2000" b="1" u="none" strike="noStrike" dirty="0" smtClean="0">
                        <a:effectLst/>
                      </a:endParaRPr>
                    </a:p>
                    <a:p>
                      <a:pPr algn="l" fontAlgn="b"/>
                      <a:endParaRPr lang="en-IN" sz="2000" b="1" u="none" strike="noStrike" dirty="0" smtClean="0">
                        <a:effectLst/>
                      </a:endParaRPr>
                    </a:p>
                    <a:p>
                      <a:pPr algn="l" fontAlgn="b"/>
                      <a:endParaRPr lang="en-IN" sz="2000" b="1" i="0" u="none" strike="noStrike" dirty="0">
                        <a:effectLst/>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fontAlgn="ctr"/>
                      <a:r>
                        <a:rPr lang="en-US" sz="2000" b="1" i="0" u="none" strike="noStrike" dirty="0" smtClean="0">
                          <a:effectLst/>
                          <a:latin typeface="Calibri"/>
                        </a:rPr>
                        <a:t>Present Design Turbine Heat rate</a:t>
                      </a:r>
                    </a:p>
                    <a:p>
                      <a:pPr algn="l" fontAlgn="ctr"/>
                      <a:r>
                        <a:rPr lang="en-US" sz="2000" b="1" i="0" u="none" strike="noStrike" dirty="0" smtClean="0">
                          <a:effectLst/>
                          <a:latin typeface="Calibri"/>
                        </a:rPr>
                        <a:t>K Cal/ KWH</a:t>
                      </a:r>
                    </a:p>
                    <a:p>
                      <a:pPr algn="l" fontAlgn="ct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fontAlgn="ctr"/>
                      <a:r>
                        <a:rPr lang="en-US" sz="2000" b="1" i="0" u="none" strike="noStrike" dirty="0" smtClean="0">
                          <a:effectLst/>
                          <a:latin typeface="Calibri"/>
                        </a:rPr>
                        <a:t>Operating GSHR</a:t>
                      </a:r>
                      <a:r>
                        <a:rPr lang="en-US" sz="2000" b="1" i="0" u="none" strike="noStrike" baseline="0" dirty="0" smtClean="0">
                          <a:effectLst/>
                          <a:latin typeface="Calibri"/>
                        </a:rPr>
                        <a:t> with 4.5% margin (boiler </a:t>
                      </a:r>
                      <a:r>
                        <a:rPr lang="en-US" sz="2000" b="1" i="0" u="none" strike="noStrike" baseline="0" dirty="0" err="1" smtClean="0">
                          <a:effectLst/>
                          <a:latin typeface="Calibri"/>
                        </a:rPr>
                        <a:t>eff</a:t>
                      </a:r>
                      <a:r>
                        <a:rPr lang="en-US" sz="2000" b="1" i="0" u="none" strike="noStrike" baseline="0" dirty="0" smtClean="0">
                          <a:effectLst/>
                          <a:latin typeface="Calibri"/>
                        </a:rPr>
                        <a:t> 86%)</a:t>
                      </a:r>
                      <a:r>
                        <a:rPr lang="en-US" sz="2000" b="1" i="0" u="none" strike="noStrike" dirty="0" smtClean="0">
                          <a:effectLst/>
                          <a:latin typeface="Calibri"/>
                        </a:rPr>
                        <a:t> </a:t>
                      </a:r>
                    </a:p>
                    <a:p>
                      <a:pPr algn="l" fontAlgn="ct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fontAlgn="ctr"/>
                      <a:r>
                        <a:rPr lang="en-US" sz="2000" b="1" i="0" u="none" strike="noStrike" dirty="0" smtClean="0">
                          <a:effectLst/>
                          <a:latin typeface="Calibri"/>
                        </a:rPr>
                        <a:t>Normative GSHR</a:t>
                      </a:r>
                    </a:p>
                    <a:p>
                      <a:pPr algn="l" fontAlgn="ctr"/>
                      <a:r>
                        <a:rPr lang="en-US" sz="2000" b="1" i="0" u="none" strike="noStrike" dirty="0" smtClean="0">
                          <a:effectLst/>
                          <a:latin typeface="Calibri"/>
                        </a:rPr>
                        <a:t>K Cal/ KWH</a:t>
                      </a:r>
                    </a:p>
                    <a:p>
                      <a:pPr algn="l" fontAlgn="ctr"/>
                      <a:endParaRPr lang="en-US" sz="2000" b="1" i="0" u="none" strike="noStrike" dirty="0" smtClean="0">
                        <a:effectLst/>
                        <a:latin typeface="Calibri"/>
                      </a:endParaRPr>
                    </a:p>
                    <a:p>
                      <a:pPr algn="l" fontAlgn="ctr"/>
                      <a:endParaRPr lang="en-US" sz="2000" b="1" i="0" u="none" strike="noStrike" dirty="0" smtClean="0">
                        <a:effectLst/>
                        <a:latin typeface="Calibri"/>
                      </a:endParaRPr>
                    </a:p>
                    <a:p>
                      <a:pPr algn="l" fontAlgn="ct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fontAlgn="ctr"/>
                      <a:r>
                        <a:rPr lang="en-US" sz="2000" b="1" i="0" u="none" strike="noStrike" dirty="0" smtClean="0">
                          <a:effectLst/>
                          <a:latin typeface="Calibri"/>
                        </a:rPr>
                        <a:t>Difference in K Cal/ KWH</a:t>
                      </a:r>
                    </a:p>
                    <a:p>
                      <a:pPr algn="l" fontAlgn="ctr"/>
                      <a:endParaRPr lang="en-US" sz="2000" b="1" i="0" u="none" strike="noStrike" dirty="0" smtClean="0">
                        <a:effectLst/>
                        <a:latin typeface="Calibri"/>
                      </a:endParaRPr>
                    </a:p>
                    <a:p>
                      <a:pPr algn="l" fontAlgn="ctr"/>
                      <a:endParaRPr lang="en-US" sz="2000" b="1" i="0" u="none" strike="noStrike" dirty="0" smtClean="0">
                        <a:effectLst/>
                        <a:latin typeface="Calibri"/>
                      </a:endParaRPr>
                    </a:p>
                    <a:p>
                      <a:pPr algn="l" fontAlgn="ctr"/>
                      <a:endParaRPr lang="en-US" sz="2000" b="1" i="0" u="none" strike="noStrike" dirty="0" smtClean="0">
                        <a:effectLst/>
                        <a:latin typeface="Calibri"/>
                      </a:endParaRPr>
                    </a:p>
                    <a:p>
                      <a:pPr algn="l" fontAlgn="ct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fontAlgn="ctr"/>
                      <a:r>
                        <a:rPr lang="en-US" sz="2000" b="1" i="0" u="none" strike="noStrike" dirty="0" smtClean="0">
                          <a:effectLst/>
                          <a:latin typeface="Calibri"/>
                        </a:rPr>
                        <a:t>Operating</a:t>
                      </a:r>
                      <a:r>
                        <a:rPr lang="en-US" sz="2000" b="1" i="0" u="none" strike="noStrike" baseline="0" dirty="0" smtClean="0">
                          <a:effectLst/>
                          <a:latin typeface="Calibri"/>
                        </a:rPr>
                        <a:t> thermal </a:t>
                      </a:r>
                      <a:r>
                        <a:rPr lang="en-US" sz="2000" b="1" i="0" u="none" strike="noStrike" baseline="0" dirty="0" err="1" smtClean="0">
                          <a:effectLst/>
                          <a:latin typeface="Calibri"/>
                        </a:rPr>
                        <a:t>eff</a:t>
                      </a:r>
                      <a:r>
                        <a:rPr lang="en-US" sz="2000" b="1" i="0" u="none" strike="noStrike" baseline="0" dirty="0" smtClean="0">
                          <a:effectLst/>
                          <a:latin typeface="Calibri"/>
                        </a:rPr>
                        <a:t> %</a:t>
                      </a:r>
                    </a:p>
                    <a:p>
                      <a:pPr algn="l" fontAlgn="ctr"/>
                      <a:endParaRPr lang="en-US" sz="2000" b="1" i="0" u="none" strike="noStrike" baseline="0" dirty="0" smtClean="0">
                        <a:effectLst/>
                        <a:latin typeface="Calibri"/>
                      </a:endParaRPr>
                    </a:p>
                    <a:p>
                      <a:pPr algn="l" fontAlgn="ctr"/>
                      <a:endParaRPr lang="en-US" sz="2000" b="1" i="0" u="none" strike="noStrike" baseline="0" dirty="0" smtClean="0">
                        <a:effectLst/>
                        <a:latin typeface="Calibri"/>
                      </a:endParaRPr>
                    </a:p>
                    <a:p>
                      <a:pPr algn="l" fontAlgn="ct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r>
              <a:tr h="394213">
                <a:tc>
                  <a:txBody>
                    <a:bodyPr/>
                    <a:lstStyle/>
                    <a:p>
                      <a:pPr algn="l" fontAlgn="ctr"/>
                      <a:r>
                        <a:rPr lang="en-US" sz="1800" b="1" i="0" u="none" strike="noStrike" dirty="0" err="1" smtClean="0">
                          <a:effectLst/>
                          <a:latin typeface="Calibri"/>
                        </a:rPr>
                        <a:t>Upto</a:t>
                      </a:r>
                      <a:r>
                        <a:rPr lang="en-US" sz="1800" b="1" i="0" u="none" strike="noStrike" dirty="0" smtClean="0">
                          <a:effectLst/>
                          <a:latin typeface="Calibri"/>
                        </a:rPr>
                        <a:t> 60 MW</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2309</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2805</a:t>
                      </a:r>
                      <a:endParaRPr lang="en-IN" sz="1800" b="1" u="none" strike="noStrike" kern="1200" dirty="0">
                        <a:solidFill>
                          <a:schemeClr val="lt1"/>
                        </a:solidFill>
                        <a:effectLst/>
                        <a:latin typeface="+mn-lt"/>
                        <a:ea typeface="+mn-ea"/>
                        <a:cs typeface="+mn-cs"/>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2900</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95</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29.65</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394213">
                <a:tc>
                  <a:txBody>
                    <a:bodyPr/>
                    <a:lstStyle/>
                    <a:p>
                      <a:pPr algn="l" fontAlgn="ctr"/>
                      <a:r>
                        <a:rPr lang="en-IN" sz="1800" b="1" u="none" strike="noStrike" dirty="0" smtClean="0">
                          <a:effectLst/>
                        </a:rPr>
                        <a:t>110 </a:t>
                      </a:r>
                      <a:r>
                        <a:rPr lang="en-IN" sz="1800" b="1" u="none" strike="noStrike" dirty="0">
                          <a:effectLst/>
                        </a:rPr>
                        <a:t>MW</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2175</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2643</a:t>
                      </a:r>
                      <a:endParaRPr lang="en-IN" sz="1800" b="1" u="none" strike="noStrike" kern="1200" dirty="0">
                        <a:solidFill>
                          <a:schemeClr val="lt1"/>
                        </a:solidFill>
                        <a:effectLst/>
                        <a:latin typeface="+mn-lt"/>
                        <a:ea typeface="+mn-ea"/>
                        <a:cs typeface="+mn-cs"/>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2750</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107</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31.3</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552717">
                <a:tc>
                  <a:txBody>
                    <a:bodyPr/>
                    <a:lstStyle/>
                    <a:p>
                      <a:pPr marL="0" algn="l" defTabSz="914400" rtl="0" eaLnBrk="1" fontAlgn="ctr" latinLnBrk="0" hangingPunct="1"/>
                      <a:r>
                        <a:rPr lang="en-IN" sz="1800" b="1" u="none" strike="noStrike" kern="1200" dirty="0" smtClean="0">
                          <a:solidFill>
                            <a:schemeClr val="lt1"/>
                          </a:solidFill>
                          <a:effectLst/>
                          <a:latin typeface="+mn-lt"/>
                          <a:ea typeface="+mn-ea"/>
                          <a:cs typeface="+mn-cs"/>
                        </a:rPr>
                        <a:t>200</a:t>
                      </a:r>
                      <a:r>
                        <a:rPr lang="en-IN" sz="1800" b="1" u="none" strike="noStrike" kern="1200" dirty="0">
                          <a:solidFill>
                            <a:schemeClr val="lt1"/>
                          </a:solidFill>
                          <a:effectLst/>
                          <a:latin typeface="+mn-lt"/>
                          <a:ea typeface="+mn-ea"/>
                          <a:cs typeface="+mn-cs"/>
                        </a:rPr>
                        <a:t>/ </a:t>
                      </a:r>
                      <a:r>
                        <a:rPr lang="en-IN" sz="1800" b="1" u="none" strike="noStrike" kern="1200" dirty="0" smtClean="0">
                          <a:solidFill>
                            <a:schemeClr val="lt1"/>
                          </a:solidFill>
                          <a:effectLst/>
                          <a:latin typeface="+mn-lt"/>
                          <a:ea typeface="+mn-ea"/>
                          <a:cs typeface="+mn-cs"/>
                        </a:rPr>
                        <a:t>210</a:t>
                      </a:r>
                      <a:r>
                        <a:rPr lang="en-IN" sz="1800" b="1" u="none" strike="noStrike" kern="1200" baseline="0" dirty="0" smtClean="0">
                          <a:solidFill>
                            <a:schemeClr val="lt1"/>
                          </a:solidFill>
                          <a:effectLst/>
                          <a:latin typeface="+mn-lt"/>
                          <a:ea typeface="+mn-ea"/>
                          <a:cs typeface="+mn-cs"/>
                        </a:rPr>
                        <a:t>/250 MW</a:t>
                      </a:r>
                      <a:endParaRPr lang="en-IN" sz="1800" b="1" u="none" strike="noStrike" kern="1200" dirty="0">
                        <a:solidFill>
                          <a:schemeClr val="lt1"/>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1960-1980</a:t>
                      </a:r>
                      <a:endParaRPr lang="en-IN" sz="1800" b="1" u="none" strike="noStrike" kern="1200" dirty="0">
                        <a:solidFill>
                          <a:schemeClr val="lt1"/>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2382 – 2406</a:t>
                      </a:r>
                      <a:endParaRPr lang="en-IN" sz="1800" b="1" u="none" strike="noStrike" kern="1200" dirty="0">
                        <a:solidFill>
                          <a:schemeClr val="lt1"/>
                        </a:solidFill>
                        <a:effectLst/>
                        <a:latin typeface="+mn-lt"/>
                        <a:ea typeface="+mn-ea"/>
                        <a:cs typeface="+mn-cs"/>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2450-2500</a:t>
                      </a:r>
                      <a:endParaRPr lang="en-IN" sz="1800" b="1" u="none" strike="noStrike" kern="1200" dirty="0">
                        <a:solidFill>
                          <a:schemeClr val="lt1"/>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44 – 68</a:t>
                      </a:r>
                      <a:endParaRPr lang="en-IN" sz="1800" b="1" u="none" strike="noStrike" kern="1200" dirty="0">
                        <a:solidFill>
                          <a:schemeClr val="lt1"/>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34.4</a:t>
                      </a:r>
                      <a:endParaRPr lang="en-IN" sz="1800" b="1" u="none" strike="noStrike" kern="1200" dirty="0">
                        <a:solidFill>
                          <a:schemeClr val="lt1"/>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674776">
                <a:tc>
                  <a:txBody>
                    <a:bodyPr/>
                    <a:lstStyle/>
                    <a:p>
                      <a:pPr algn="l" fontAlgn="ctr"/>
                      <a:r>
                        <a:rPr lang="en-US" sz="1800" b="1" i="0" u="none" strike="noStrike" dirty="0" smtClean="0">
                          <a:effectLst/>
                          <a:latin typeface="Calibri"/>
                        </a:rPr>
                        <a:t>500/600</a:t>
                      </a:r>
                      <a:r>
                        <a:rPr lang="en-US" sz="1800" b="1" i="0" u="none" strike="noStrike" baseline="0" dirty="0" smtClean="0">
                          <a:effectLst/>
                          <a:latin typeface="Calibri"/>
                        </a:rPr>
                        <a:t> </a:t>
                      </a:r>
                      <a:r>
                        <a:rPr lang="en-US" sz="1800" b="1" i="0" u="none" strike="noStrike" dirty="0" smtClean="0">
                          <a:effectLst/>
                          <a:latin typeface="Calibri"/>
                        </a:rPr>
                        <a:t>MW Sub Critical</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1940-1950</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2357 – 2369</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2375-2425</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6</a:t>
                      </a:r>
                      <a:r>
                        <a:rPr lang="en-US" sz="1800" b="1" i="0" u="none" strike="noStrike" baseline="0" dirty="0" smtClean="0">
                          <a:effectLst/>
                          <a:latin typeface="Calibri"/>
                        </a:rPr>
                        <a:t> – 18</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35.5</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446654">
                <a:tc>
                  <a:txBody>
                    <a:bodyPr/>
                    <a:lstStyle/>
                    <a:p>
                      <a:pPr algn="l" fontAlgn="ctr"/>
                      <a:r>
                        <a:rPr lang="en-US" sz="1800" b="1" i="0" u="none" strike="noStrike" dirty="0" smtClean="0">
                          <a:effectLst/>
                          <a:latin typeface="Calibri"/>
                        </a:rPr>
                        <a:t>660 MW Super critical</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1830-1860</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2224 – 2260</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2258</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0 - 34</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38.1</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674776">
                <a:tc>
                  <a:txBody>
                    <a:bodyPr/>
                    <a:lstStyle/>
                    <a:p>
                      <a:pPr algn="l" fontAlgn="ctr"/>
                      <a:r>
                        <a:rPr lang="en-US" sz="1800" b="1" i="0" u="none" strike="noStrike" dirty="0" smtClean="0">
                          <a:effectLst/>
                          <a:latin typeface="Calibri"/>
                        </a:rPr>
                        <a:t>800 MW Super Critical</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1777 -1829</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2086 – 2148</a:t>
                      </a:r>
                    </a:p>
                    <a:p>
                      <a:pPr algn="l" fontAlgn="ctr"/>
                      <a:r>
                        <a:rPr lang="en-US" sz="1800" b="1" i="0" u="none" strike="noStrike" dirty="0" smtClean="0">
                          <a:effectLst/>
                          <a:latin typeface="Calibri"/>
                        </a:rPr>
                        <a:t>Boiler </a:t>
                      </a:r>
                      <a:r>
                        <a:rPr lang="en-US" sz="1800" b="1" i="0" u="none" strike="noStrike" dirty="0" err="1" smtClean="0">
                          <a:effectLst/>
                          <a:latin typeface="Calibri"/>
                        </a:rPr>
                        <a:t>eff</a:t>
                      </a:r>
                      <a:r>
                        <a:rPr lang="en-US" sz="1800" b="1" i="0" u="none" strike="noStrike" dirty="0" smtClean="0">
                          <a:effectLst/>
                          <a:latin typeface="Calibri"/>
                        </a:rPr>
                        <a:t> 89%</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&gt;40</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6" name="TextBox 5"/>
          <p:cNvSpPr txBox="1"/>
          <p:nvPr/>
        </p:nvSpPr>
        <p:spPr>
          <a:xfrm>
            <a:off x="685800" y="376535"/>
            <a:ext cx="8028032" cy="461665"/>
          </a:xfrm>
          <a:prstGeom prst="rect">
            <a:avLst/>
          </a:prstGeom>
          <a:noFill/>
        </p:spPr>
        <p:txBody>
          <a:bodyPr wrap="none" rtlCol="0">
            <a:spAutoFit/>
          </a:bodyPr>
          <a:lstStyle/>
          <a:p>
            <a:r>
              <a:rPr lang="en-US" sz="2400" b="1" dirty="0" smtClean="0"/>
              <a:t>Existing design heat rate </a:t>
            </a:r>
            <a:r>
              <a:rPr lang="en-US" sz="2400" b="1" dirty="0" err="1" smtClean="0"/>
              <a:t>Vs</a:t>
            </a:r>
            <a:r>
              <a:rPr lang="en-US" sz="2400" b="1" dirty="0" smtClean="0"/>
              <a:t> normative heat rate comparison</a:t>
            </a:r>
            <a:endParaRPr lang="en-IN" sz="2400" b="1" dirty="0"/>
          </a:p>
        </p:txBody>
      </p:sp>
    </p:spTree>
    <p:extLst>
      <p:ext uri="{BB962C8B-B14F-4D97-AF65-F5344CB8AC3E}">
        <p14:creationId xmlns:p14="http://schemas.microsoft.com/office/powerpoint/2010/main" val="3664069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037860940"/>
              </p:ext>
            </p:extLst>
          </p:nvPr>
        </p:nvGraphicFramePr>
        <p:xfrm>
          <a:off x="304800" y="1332796"/>
          <a:ext cx="8640000" cy="4687004"/>
        </p:xfrm>
        <a:graphic>
          <a:graphicData uri="http://schemas.openxmlformats.org/drawingml/2006/table">
            <a:tbl>
              <a:tblPr>
                <a:tableStyleId>{E269D01E-BC32-4049-B463-5C60D7B0CCD2}</a:tableStyleId>
              </a:tblPr>
              <a:tblGrid>
                <a:gridCol w="1440000"/>
                <a:gridCol w="1440000"/>
                <a:gridCol w="1440000"/>
                <a:gridCol w="1440000"/>
                <a:gridCol w="1440000"/>
                <a:gridCol w="1440000"/>
              </a:tblGrid>
              <a:tr h="1550642">
                <a:tc>
                  <a:txBody>
                    <a:bodyPr/>
                    <a:lstStyle/>
                    <a:p>
                      <a:pPr algn="l" fontAlgn="b"/>
                      <a:r>
                        <a:rPr lang="en-IN" sz="2000" b="1" u="none" strike="noStrike" dirty="0" smtClean="0">
                          <a:effectLst/>
                        </a:rPr>
                        <a:t>Range</a:t>
                      </a:r>
                    </a:p>
                    <a:p>
                      <a:pPr algn="l" fontAlgn="b"/>
                      <a:endParaRPr lang="en-US" sz="2000" b="1" u="none" strike="noStrike" dirty="0" smtClean="0">
                        <a:effectLst/>
                      </a:endParaRPr>
                    </a:p>
                    <a:p>
                      <a:pPr algn="l" fontAlgn="b"/>
                      <a:endParaRPr lang="en-US" sz="2000" b="1" u="none" strike="noStrike" dirty="0" smtClean="0">
                        <a:effectLst/>
                      </a:endParaRPr>
                    </a:p>
                    <a:p>
                      <a:pPr algn="l" fontAlgn="b"/>
                      <a:endParaRPr lang="en-IN" sz="2000" b="1" u="none" strike="noStrike" dirty="0" smtClean="0">
                        <a:effectLst/>
                      </a:endParaRPr>
                    </a:p>
                    <a:p>
                      <a:pPr algn="l" fontAlgn="b"/>
                      <a:endParaRPr lang="en-IN" sz="2000" b="1" i="0" u="none" strike="noStrike" dirty="0">
                        <a:effectLst/>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fontAlgn="ctr"/>
                      <a:r>
                        <a:rPr lang="en-US" sz="2000" b="1" i="0" u="none" strike="noStrike" dirty="0" smtClean="0">
                          <a:effectLst/>
                          <a:latin typeface="Calibri"/>
                        </a:rPr>
                        <a:t>Latest Design Turbine Heat rate</a:t>
                      </a:r>
                    </a:p>
                    <a:p>
                      <a:pPr algn="l" fontAlgn="ctr"/>
                      <a:r>
                        <a:rPr lang="en-US" sz="2000" b="1" i="0" u="none" strike="noStrike" dirty="0" smtClean="0">
                          <a:effectLst/>
                          <a:latin typeface="Calibri"/>
                        </a:rPr>
                        <a:t>K Cal/ KWH</a:t>
                      </a:r>
                    </a:p>
                    <a:p>
                      <a:pPr algn="l" fontAlgn="ct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fontAlgn="ctr"/>
                      <a:r>
                        <a:rPr lang="en-US" sz="2000" b="1" i="0" u="none" strike="noStrike" dirty="0" smtClean="0">
                          <a:effectLst/>
                          <a:latin typeface="Calibri"/>
                        </a:rPr>
                        <a:t>Operating</a:t>
                      </a:r>
                      <a:r>
                        <a:rPr lang="en-US" sz="2000" b="1" i="0" u="none" strike="noStrike" baseline="0" dirty="0" smtClean="0">
                          <a:effectLst/>
                          <a:latin typeface="Calibri"/>
                        </a:rPr>
                        <a:t> </a:t>
                      </a:r>
                      <a:r>
                        <a:rPr lang="en-US" sz="2000" b="1" i="0" u="none" strike="noStrike" dirty="0" smtClean="0">
                          <a:effectLst/>
                          <a:latin typeface="Calibri"/>
                        </a:rPr>
                        <a:t>GSHR</a:t>
                      </a:r>
                      <a:r>
                        <a:rPr lang="en-US" sz="2000" b="1" i="0" u="none" strike="noStrike" baseline="0" dirty="0" smtClean="0">
                          <a:effectLst/>
                          <a:latin typeface="Calibri"/>
                        </a:rPr>
                        <a:t> with 4.5% margin (boiler </a:t>
                      </a:r>
                      <a:r>
                        <a:rPr lang="en-US" sz="2000" b="1" i="0" u="none" strike="noStrike" baseline="0" dirty="0" err="1" smtClean="0">
                          <a:effectLst/>
                          <a:latin typeface="Calibri"/>
                        </a:rPr>
                        <a:t>eff</a:t>
                      </a:r>
                      <a:r>
                        <a:rPr lang="en-US" sz="2000" b="1" i="0" u="none" strike="noStrike" baseline="0" dirty="0" smtClean="0">
                          <a:effectLst/>
                          <a:latin typeface="Calibri"/>
                        </a:rPr>
                        <a:t> 86%)</a:t>
                      </a:r>
                      <a:r>
                        <a:rPr lang="en-US" sz="2000" b="1" i="0" u="none" strike="noStrike" dirty="0" smtClean="0">
                          <a:effectLst/>
                          <a:latin typeface="Calibri"/>
                        </a:rPr>
                        <a:t> </a:t>
                      </a: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fontAlgn="ctr"/>
                      <a:r>
                        <a:rPr lang="en-US" sz="2000" b="1" i="0" u="none" strike="noStrike" dirty="0" smtClean="0">
                          <a:effectLst/>
                          <a:latin typeface="Calibri"/>
                        </a:rPr>
                        <a:t>Normative GSHR</a:t>
                      </a:r>
                    </a:p>
                    <a:p>
                      <a:pPr algn="l" fontAlgn="ctr"/>
                      <a:r>
                        <a:rPr lang="en-US" sz="2000" b="1" i="0" u="none" strike="noStrike" dirty="0" smtClean="0">
                          <a:effectLst/>
                          <a:latin typeface="Calibri"/>
                        </a:rPr>
                        <a:t>K Cal/ KWH</a:t>
                      </a:r>
                    </a:p>
                    <a:p>
                      <a:pPr algn="l" fontAlgn="ctr"/>
                      <a:endParaRPr lang="en-US" sz="2000" b="1" i="0" u="none" strike="noStrike" dirty="0" smtClean="0">
                        <a:effectLst/>
                        <a:latin typeface="Calibri"/>
                      </a:endParaRPr>
                    </a:p>
                    <a:p>
                      <a:pPr algn="l" fontAlgn="ct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fontAlgn="ctr"/>
                      <a:r>
                        <a:rPr lang="en-US" sz="2000" b="1" i="0" u="none" strike="noStrike" dirty="0" smtClean="0">
                          <a:effectLst/>
                          <a:latin typeface="Calibri"/>
                        </a:rPr>
                        <a:t>Difference in K Cal/ KWH</a:t>
                      </a:r>
                    </a:p>
                    <a:p>
                      <a:pPr algn="l" fontAlgn="ctr"/>
                      <a:endParaRPr lang="en-US" sz="2000" b="1" i="0" u="none" strike="noStrike" dirty="0" smtClean="0">
                        <a:effectLst/>
                        <a:latin typeface="Calibri"/>
                      </a:endParaRPr>
                    </a:p>
                    <a:p>
                      <a:pPr algn="l" fontAlgn="ctr"/>
                      <a:endParaRPr lang="en-US" sz="2000" b="1" i="0" u="none" strike="noStrike" dirty="0" smtClean="0">
                        <a:effectLst/>
                        <a:latin typeface="Calibri"/>
                      </a:endParaRPr>
                    </a:p>
                    <a:p>
                      <a:pPr algn="l" fontAlgn="ct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fontAlgn="ctr"/>
                      <a:r>
                        <a:rPr lang="en-US" sz="2000" b="1" i="0" u="none" strike="noStrike" dirty="0" smtClean="0">
                          <a:effectLst/>
                          <a:latin typeface="Calibri"/>
                        </a:rPr>
                        <a:t>Operating Thermal efficiency %</a:t>
                      </a:r>
                    </a:p>
                    <a:p>
                      <a:pPr algn="l" fontAlgn="ctr"/>
                      <a:endParaRPr lang="en-US" sz="2000" b="1" i="0" u="none" strike="noStrike" dirty="0" smtClean="0">
                        <a:effectLst/>
                        <a:latin typeface="Calibri"/>
                      </a:endParaRPr>
                    </a:p>
                    <a:p>
                      <a:pPr algn="l" fontAlgn="ct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r>
              <a:tr h="399698">
                <a:tc>
                  <a:txBody>
                    <a:bodyPr/>
                    <a:lstStyle/>
                    <a:p>
                      <a:pPr algn="l" fontAlgn="ctr"/>
                      <a:r>
                        <a:rPr lang="en-IN" sz="1800" b="1" u="none" strike="noStrike" dirty="0" smtClean="0">
                          <a:effectLst/>
                        </a:rPr>
                        <a:t>110 </a:t>
                      </a:r>
                      <a:r>
                        <a:rPr lang="en-IN" sz="1800" b="1" u="none" strike="noStrike" dirty="0">
                          <a:effectLst/>
                        </a:rPr>
                        <a:t>MW</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1960</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2382</a:t>
                      </a:r>
                      <a:endParaRPr lang="en-IN" sz="1800" b="1" u="none" strike="noStrike" kern="1200" dirty="0">
                        <a:solidFill>
                          <a:schemeClr val="lt1"/>
                        </a:solidFill>
                        <a:effectLst/>
                        <a:latin typeface="+mn-lt"/>
                        <a:ea typeface="+mn-ea"/>
                        <a:cs typeface="+mn-cs"/>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2750</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368</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36.1</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684166">
                <a:tc>
                  <a:txBody>
                    <a:bodyPr/>
                    <a:lstStyle/>
                    <a:p>
                      <a:pPr marL="0" algn="l" defTabSz="914400" rtl="0" eaLnBrk="1" fontAlgn="ctr" latinLnBrk="0" hangingPunct="1"/>
                      <a:r>
                        <a:rPr lang="en-IN" sz="1800" b="1" u="none" strike="noStrike" kern="1200" dirty="0" smtClean="0">
                          <a:solidFill>
                            <a:schemeClr val="lt1"/>
                          </a:solidFill>
                          <a:effectLst/>
                          <a:latin typeface="+mn-lt"/>
                          <a:ea typeface="+mn-ea"/>
                          <a:cs typeface="+mn-cs"/>
                        </a:rPr>
                        <a:t>200</a:t>
                      </a:r>
                      <a:r>
                        <a:rPr lang="en-IN" sz="1800" b="1" u="none" strike="noStrike" kern="1200" dirty="0">
                          <a:solidFill>
                            <a:schemeClr val="lt1"/>
                          </a:solidFill>
                          <a:effectLst/>
                          <a:latin typeface="+mn-lt"/>
                          <a:ea typeface="+mn-ea"/>
                          <a:cs typeface="+mn-cs"/>
                        </a:rPr>
                        <a:t>/ </a:t>
                      </a:r>
                      <a:r>
                        <a:rPr lang="en-IN" sz="1800" b="1" u="none" strike="noStrike" kern="1200" dirty="0" smtClean="0">
                          <a:solidFill>
                            <a:schemeClr val="lt1"/>
                          </a:solidFill>
                          <a:effectLst/>
                          <a:latin typeface="+mn-lt"/>
                          <a:ea typeface="+mn-ea"/>
                          <a:cs typeface="+mn-cs"/>
                        </a:rPr>
                        <a:t>210</a:t>
                      </a:r>
                      <a:r>
                        <a:rPr lang="en-IN" sz="1800" b="1" u="none" strike="noStrike" kern="1200" baseline="0" dirty="0" smtClean="0">
                          <a:solidFill>
                            <a:schemeClr val="lt1"/>
                          </a:solidFill>
                          <a:effectLst/>
                          <a:latin typeface="+mn-lt"/>
                          <a:ea typeface="+mn-ea"/>
                          <a:cs typeface="+mn-cs"/>
                        </a:rPr>
                        <a:t>/250 MW</a:t>
                      </a:r>
                      <a:endParaRPr lang="en-IN" sz="1800" b="1" u="none" strike="noStrike" kern="1200" dirty="0">
                        <a:solidFill>
                          <a:schemeClr val="lt1"/>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1875</a:t>
                      </a:r>
                      <a:endParaRPr lang="en-IN" sz="1800" b="1" u="none" strike="noStrike" kern="1200" dirty="0">
                        <a:solidFill>
                          <a:schemeClr val="lt1"/>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2278</a:t>
                      </a:r>
                    </a:p>
                    <a:p>
                      <a:pPr marL="0" algn="l" defTabSz="914400" rtl="0" eaLnBrk="1" fontAlgn="ctr" latinLnBrk="0" hangingPunct="1"/>
                      <a:endParaRPr lang="en-IN" sz="1800" b="1" u="none" strike="noStrike" kern="1200" dirty="0">
                        <a:solidFill>
                          <a:schemeClr val="lt1"/>
                        </a:solidFill>
                        <a:effectLst/>
                        <a:latin typeface="+mn-lt"/>
                        <a:ea typeface="+mn-ea"/>
                        <a:cs typeface="+mn-cs"/>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2450</a:t>
                      </a:r>
                      <a:endParaRPr lang="en-IN" sz="1800" b="1" u="none" strike="noStrike" kern="1200" dirty="0">
                        <a:solidFill>
                          <a:schemeClr val="lt1"/>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172</a:t>
                      </a:r>
                      <a:endParaRPr lang="en-IN" sz="1800" b="1" u="none" strike="noStrike" kern="1200" dirty="0">
                        <a:solidFill>
                          <a:schemeClr val="lt1"/>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37.7</a:t>
                      </a:r>
                      <a:endParaRPr lang="en-IN" sz="1800" b="1" u="none" strike="noStrike" kern="1200" dirty="0">
                        <a:solidFill>
                          <a:schemeClr val="lt1"/>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684166">
                <a:tc>
                  <a:txBody>
                    <a:bodyPr/>
                    <a:lstStyle/>
                    <a:p>
                      <a:pPr algn="l" fontAlgn="ctr"/>
                      <a:r>
                        <a:rPr lang="en-US" sz="1800" b="1" i="0" u="none" strike="noStrike" dirty="0" smtClean="0">
                          <a:effectLst/>
                          <a:latin typeface="Calibri"/>
                        </a:rPr>
                        <a:t>500/600</a:t>
                      </a:r>
                      <a:r>
                        <a:rPr lang="en-US" sz="1800" b="1" i="0" u="none" strike="noStrike" baseline="0" dirty="0" smtClean="0">
                          <a:effectLst/>
                          <a:latin typeface="Calibri"/>
                        </a:rPr>
                        <a:t> </a:t>
                      </a:r>
                      <a:r>
                        <a:rPr lang="en-US" sz="1800" b="1" i="0" u="none" strike="noStrike" dirty="0" smtClean="0">
                          <a:effectLst/>
                          <a:latin typeface="Calibri"/>
                        </a:rPr>
                        <a:t>MW Sub Critical</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1860</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2260</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2375</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115</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38.1</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684166">
                <a:tc>
                  <a:txBody>
                    <a:bodyPr/>
                    <a:lstStyle/>
                    <a:p>
                      <a:pPr algn="l" fontAlgn="ctr"/>
                      <a:r>
                        <a:rPr lang="en-US" sz="1800" b="1" i="0" u="none" strike="noStrike" dirty="0" smtClean="0">
                          <a:effectLst/>
                          <a:latin typeface="Calibri"/>
                        </a:rPr>
                        <a:t>660 MW Super critical</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1818</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2209</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2258</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49</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38.9</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r h="684166">
                <a:tc>
                  <a:txBody>
                    <a:bodyPr/>
                    <a:lstStyle/>
                    <a:p>
                      <a:pPr algn="l" fontAlgn="ctr"/>
                      <a:r>
                        <a:rPr lang="en-US" sz="1800" b="1" i="0" u="none" strike="noStrike" dirty="0" smtClean="0">
                          <a:effectLst/>
                          <a:latin typeface="Calibri"/>
                        </a:rPr>
                        <a:t>Ultra Super critical</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1760</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2066</a:t>
                      </a:r>
                    </a:p>
                    <a:p>
                      <a:pPr algn="l" fontAlgn="ctr"/>
                      <a:r>
                        <a:rPr lang="en-US" sz="1800" b="1" i="0" u="none" strike="noStrike" dirty="0" smtClean="0">
                          <a:effectLst/>
                          <a:latin typeface="Calibri"/>
                        </a:rPr>
                        <a:t>Boiler eff. 89%</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    ----</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r>
            </a:tbl>
          </a:graphicData>
        </a:graphic>
      </p:graphicFrame>
      <p:sp>
        <p:nvSpPr>
          <p:cNvPr id="6" name="TextBox 5"/>
          <p:cNvSpPr txBox="1"/>
          <p:nvPr/>
        </p:nvSpPr>
        <p:spPr>
          <a:xfrm>
            <a:off x="270387" y="452735"/>
            <a:ext cx="8759514" cy="461665"/>
          </a:xfrm>
          <a:prstGeom prst="rect">
            <a:avLst/>
          </a:prstGeom>
          <a:noFill/>
        </p:spPr>
        <p:txBody>
          <a:bodyPr wrap="none" rtlCol="0">
            <a:spAutoFit/>
          </a:bodyPr>
          <a:lstStyle/>
          <a:p>
            <a:r>
              <a:rPr lang="en-US" sz="2400" b="1" dirty="0" smtClean="0"/>
              <a:t>Latest available design heat rate </a:t>
            </a:r>
            <a:r>
              <a:rPr lang="en-US" sz="2400" b="1" dirty="0" err="1" smtClean="0"/>
              <a:t>Vs</a:t>
            </a:r>
            <a:r>
              <a:rPr lang="en-US" sz="2400" b="1" dirty="0" smtClean="0"/>
              <a:t> normative heat rate comparison</a:t>
            </a:r>
            <a:endParaRPr lang="en-IN" sz="2400" b="1" dirty="0"/>
          </a:p>
        </p:txBody>
      </p:sp>
    </p:spTree>
    <p:extLst>
      <p:ext uri="{BB962C8B-B14F-4D97-AF65-F5344CB8AC3E}">
        <p14:creationId xmlns:p14="http://schemas.microsoft.com/office/powerpoint/2010/main" val="4904199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143261689"/>
              </p:ext>
            </p:extLst>
          </p:nvPr>
        </p:nvGraphicFramePr>
        <p:xfrm>
          <a:off x="304800" y="1219200"/>
          <a:ext cx="8640000" cy="4545836"/>
        </p:xfrm>
        <a:graphic>
          <a:graphicData uri="http://schemas.openxmlformats.org/drawingml/2006/table">
            <a:tbl>
              <a:tblPr>
                <a:tableStyleId>{E269D01E-BC32-4049-B463-5C60D7B0CCD2}</a:tableStyleId>
              </a:tblPr>
              <a:tblGrid>
                <a:gridCol w="1728000"/>
                <a:gridCol w="1728000"/>
                <a:gridCol w="1728000"/>
                <a:gridCol w="1728000"/>
                <a:gridCol w="1728000"/>
              </a:tblGrid>
              <a:tr h="1712091">
                <a:tc>
                  <a:txBody>
                    <a:bodyPr/>
                    <a:lstStyle/>
                    <a:p>
                      <a:pPr algn="l" fontAlgn="b"/>
                      <a:r>
                        <a:rPr lang="en-IN" sz="2000" b="1" u="none" strike="noStrike" dirty="0" smtClean="0">
                          <a:effectLst/>
                        </a:rPr>
                        <a:t>Range</a:t>
                      </a:r>
                    </a:p>
                    <a:p>
                      <a:pPr algn="l" fontAlgn="b"/>
                      <a:endParaRPr lang="en-US" sz="2000" b="1" u="none" strike="noStrike" dirty="0" smtClean="0">
                        <a:effectLst/>
                      </a:endParaRPr>
                    </a:p>
                    <a:p>
                      <a:pPr algn="l" fontAlgn="b"/>
                      <a:endParaRPr lang="en-US" sz="2000" b="1" u="none" strike="noStrike" dirty="0" smtClean="0">
                        <a:effectLst/>
                      </a:endParaRPr>
                    </a:p>
                    <a:p>
                      <a:pPr algn="l" fontAlgn="b"/>
                      <a:endParaRPr lang="en-US" sz="2000" b="1" u="none" strike="noStrike" dirty="0" smtClean="0">
                        <a:effectLst/>
                      </a:endParaRPr>
                    </a:p>
                    <a:p>
                      <a:pPr algn="l" fontAlgn="b"/>
                      <a:endParaRPr lang="en-IN" sz="2000" b="1" u="none" strike="noStrike" dirty="0" smtClean="0">
                        <a:effectLst/>
                      </a:endParaRPr>
                    </a:p>
                    <a:p>
                      <a:pPr algn="l" fontAlgn="b"/>
                      <a:endParaRPr lang="en-IN" sz="2000" b="1" i="0" u="none" strike="noStrike" dirty="0">
                        <a:effectLst/>
                        <a:latin typeface="Calibri"/>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fontAlgn="ctr"/>
                      <a:r>
                        <a:rPr lang="en-US" sz="2000" b="1" i="0" u="none" strike="noStrike" dirty="0" smtClean="0">
                          <a:effectLst/>
                          <a:latin typeface="Calibri"/>
                        </a:rPr>
                        <a:t>Operating</a:t>
                      </a:r>
                      <a:r>
                        <a:rPr lang="en-US" sz="2000" b="1" i="0" u="none" strike="noStrike" baseline="0" dirty="0" smtClean="0">
                          <a:effectLst/>
                          <a:latin typeface="Calibri"/>
                        </a:rPr>
                        <a:t> </a:t>
                      </a:r>
                      <a:r>
                        <a:rPr lang="en-US" sz="2000" b="1" i="0" u="none" strike="noStrike" dirty="0" smtClean="0">
                          <a:effectLst/>
                          <a:latin typeface="Calibri"/>
                        </a:rPr>
                        <a:t>GSHR</a:t>
                      </a:r>
                      <a:r>
                        <a:rPr lang="en-US" sz="2000" b="1" i="0" u="none" strike="noStrike" baseline="0" dirty="0" smtClean="0">
                          <a:effectLst/>
                          <a:latin typeface="Calibri"/>
                        </a:rPr>
                        <a:t> with 4.5% margin (boiler </a:t>
                      </a:r>
                      <a:r>
                        <a:rPr lang="en-US" sz="2000" b="1" i="0" u="none" strike="noStrike" baseline="0" dirty="0" err="1" smtClean="0">
                          <a:effectLst/>
                          <a:latin typeface="Calibri"/>
                        </a:rPr>
                        <a:t>eff</a:t>
                      </a:r>
                      <a:r>
                        <a:rPr lang="en-US" sz="2000" b="1" i="0" u="none" strike="noStrike" baseline="0" dirty="0" smtClean="0">
                          <a:effectLst/>
                          <a:latin typeface="Calibri"/>
                        </a:rPr>
                        <a:t> 86%)</a:t>
                      </a:r>
                      <a:r>
                        <a:rPr lang="en-US" sz="2000" b="1" i="0" u="none" strike="noStrike" dirty="0" smtClean="0">
                          <a:effectLst/>
                          <a:latin typeface="Calibri"/>
                        </a:rPr>
                        <a:t> </a:t>
                      </a:r>
                    </a:p>
                    <a:p>
                      <a:pPr algn="l" fontAlgn="ctr"/>
                      <a:endParaRPr lang="en-US" sz="2000" b="1" i="0" u="none" strike="noStrike" dirty="0" smtClean="0">
                        <a:effectLst/>
                        <a:latin typeface="Calibri"/>
                      </a:endParaRPr>
                    </a:p>
                    <a:p>
                      <a:pPr algn="l" fontAlgn="ct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2000" b="1" i="0" u="none" strike="noStrike" baseline="0" dirty="0" smtClean="0">
                          <a:effectLst/>
                          <a:latin typeface="+mn-lt"/>
                        </a:rPr>
                        <a:t>Latest calculated  </a:t>
                      </a:r>
                      <a:r>
                        <a:rPr lang="en-US" sz="2000" b="1" i="0" u="none" strike="noStrike" dirty="0" smtClean="0">
                          <a:effectLst/>
                          <a:latin typeface="+mn-lt"/>
                        </a:rPr>
                        <a:t>GSHR</a:t>
                      </a:r>
                      <a:r>
                        <a:rPr lang="en-US" sz="2000" b="1" i="0" u="none" strike="noStrike" baseline="0" dirty="0" smtClean="0">
                          <a:effectLst/>
                          <a:latin typeface="+mn-lt"/>
                        </a:rPr>
                        <a:t> with 4.5% margin (boiler </a:t>
                      </a:r>
                      <a:r>
                        <a:rPr lang="en-US" sz="2000" b="1" i="0" u="none" strike="noStrike" baseline="0" dirty="0" err="1" smtClean="0">
                          <a:effectLst/>
                          <a:latin typeface="+mn-lt"/>
                        </a:rPr>
                        <a:t>eff</a:t>
                      </a:r>
                      <a:r>
                        <a:rPr lang="en-US" sz="2000" b="1" i="0" u="none" strike="noStrike" baseline="0" dirty="0" smtClean="0">
                          <a:effectLst/>
                          <a:latin typeface="+mn-lt"/>
                        </a:rPr>
                        <a:t> 86%)</a:t>
                      </a:r>
                      <a:r>
                        <a:rPr lang="en-US" sz="2000" b="1" i="0" u="none" strike="noStrike" dirty="0" smtClean="0">
                          <a:effectLst/>
                          <a:latin typeface="+mn-lt"/>
                        </a:rPr>
                        <a:t> </a:t>
                      </a:r>
                      <a:endParaRPr lang="en-IN" sz="2000" b="1" i="0" u="none" strike="noStrike" dirty="0" smtClean="0">
                        <a:effectLst/>
                        <a:latin typeface="+mn-lt"/>
                      </a:endParaRPr>
                    </a:p>
                    <a:p>
                      <a:pPr algn="l" fontAlgn="ct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fontAlgn="ctr"/>
                      <a:r>
                        <a:rPr lang="en-US" sz="2000" b="1" i="0" u="none" strike="noStrike" dirty="0" smtClean="0">
                          <a:effectLst/>
                          <a:latin typeface="Calibri"/>
                        </a:rPr>
                        <a:t>Scope of Improvement </a:t>
                      </a:r>
                    </a:p>
                    <a:p>
                      <a:pPr algn="l" fontAlgn="ctr"/>
                      <a:r>
                        <a:rPr lang="en-US" sz="2000" b="1" i="0" u="none" strike="noStrike" dirty="0" smtClean="0">
                          <a:effectLst/>
                          <a:latin typeface="Calibri"/>
                        </a:rPr>
                        <a:t>K Cal/KWH</a:t>
                      </a:r>
                    </a:p>
                    <a:p>
                      <a:pPr algn="l" fontAlgn="ctr"/>
                      <a:endParaRPr lang="en-US" sz="2000" b="1" i="0" u="none" strike="noStrike" dirty="0" smtClean="0">
                        <a:effectLst/>
                        <a:latin typeface="Calibri"/>
                      </a:endParaRPr>
                    </a:p>
                    <a:p>
                      <a:pPr algn="l" fontAlgn="ctr"/>
                      <a:endParaRPr lang="en-US" sz="2000" b="1" i="0" u="none" strike="noStrike" dirty="0" smtClean="0">
                        <a:effectLst/>
                        <a:latin typeface="Calibri"/>
                      </a:endParaRPr>
                    </a:p>
                    <a:p>
                      <a:pPr algn="l" fontAlgn="ct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c>
                  <a:txBody>
                    <a:bodyPr/>
                    <a:lstStyle/>
                    <a:p>
                      <a:pPr algn="l" fontAlgn="ctr"/>
                      <a:r>
                        <a:rPr lang="en-US" sz="2000" b="1" i="0" u="none" strike="noStrike" dirty="0" smtClean="0">
                          <a:effectLst/>
                          <a:latin typeface="Calibri"/>
                        </a:rPr>
                        <a:t>Scope of improvement in thermal efficiency %</a:t>
                      </a:r>
                    </a:p>
                    <a:p>
                      <a:pPr algn="l" fontAlgn="ctr"/>
                      <a:endParaRPr lang="en-US" sz="2000" b="1" i="0" u="none" strike="noStrike" dirty="0" smtClean="0">
                        <a:effectLst/>
                        <a:latin typeface="Calibri"/>
                      </a:endParaRPr>
                    </a:p>
                    <a:p>
                      <a:pPr algn="l" fontAlgn="ctr"/>
                      <a:endParaRPr lang="en-IN" sz="20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2"/>
                    </a:solidFill>
                  </a:tcPr>
                </a:tc>
              </a:tr>
              <a:tr h="441314">
                <a:tc>
                  <a:txBody>
                    <a:bodyPr/>
                    <a:lstStyle/>
                    <a:p>
                      <a:pPr algn="l" fontAlgn="ctr"/>
                      <a:r>
                        <a:rPr lang="en-IN" sz="1800" b="1" u="none" strike="noStrike" dirty="0" smtClean="0">
                          <a:effectLst/>
                        </a:rPr>
                        <a:t>110 </a:t>
                      </a:r>
                      <a:r>
                        <a:rPr lang="en-IN" sz="1800" b="1" u="none" strike="noStrike" dirty="0">
                          <a:effectLst/>
                        </a:rPr>
                        <a:t>MW</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2643</a:t>
                      </a:r>
                      <a:endParaRPr lang="en-IN" sz="1800" b="1" u="none" strike="noStrike" kern="1200" dirty="0">
                        <a:solidFill>
                          <a:schemeClr val="lt1"/>
                        </a:solidFill>
                        <a:effectLst/>
                        <a:latin typeface="+mn-lt"/>
                        <a:ea typeface="+mn-ea"/>
                        <a:cs typeface="+mn-cs"/>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2382</a:t>
                      </a:r>
                      <a:endParaRPr lang="en-IN" sz="1800" b="1" u="none" strike="noStrike" kern="1200" dirty="0">
                        <a:solidFill>
                          <a:schemeClr val="lt1"/>
                        </a:solidFill>
                        <a:effectLst/>
                        <a:latin typeface="+mn-lt"/>
                        <a:ea typeface="+mn-ea"/>
                        <a:cs typeface="+mn-cs"/>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261</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2400" b="1" i="0" u="none" strike="noStrike" dirty="0" smtClean="0">
                          <a:effectLst/>
                          <a:latin typeface="Calibri"/>
                        </a:rPr>
                        <a:t>3.6</a:t>
                      </a:r>
                      <a:endParaRPr lang="en-IN" sz="24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r>
              <a:tr h="755399">
                <a:tc>
                  <a:txBody>
                    <a:bodyPr/>
                    <a:lstStyle/>
                    <a:p>
                      <a:pPr marL="0" algn="l" defTabSz="914400" rtl="0" eaLnBrk="1" fontAlgn="ctr" latinLnBrk="0" hangingPunct="1"/>
                      <a:r>
                        <a:rPr lang="en-IN" sz="1800" b="1" u="none" strike="noStrike" kern="1200" dirty="0" smtClean="0">
                          <a:solidFill>
                            <a:schemeClr val="lt1"/>
                          </a:solidFill>
                          <a:effectLst/>
                          <a:latin typeface="+mn-lt"/>
                          <a:ea typeface="+mn-ea"/>
                          <a:cs typeface="+mn-cs"/>
                        </a:rPr>
                        <a:t>200</a:t>
                      </a:r>
                      <a:r>
                        <a:rPr lang="en-IN" sz="1800" b="1" u="none" strike="noStrike" kern="1200" dirty="0">
                          <a:solidFill>
                            <a:schemeClr val="lt1"/>
                          </a:solidFill>
                          <a:effectLst/>
                          <a:latin typeface="+mn-lt"/>
                          <a:ea typeface="+mn-ea"/>
                          <a:cs typeface="+mn-cs"/>
                        </a:rPr>
                        <a:t>/ </a:t>
                      </a:r>
                      <a:r>
                        <a:rPr lang="en-IN" sz="1800" b="1" u="none" strike="noStrike" kern="1200" dirty="0" smtClean="0">
                          <a:solidFill>
                            <a:schemeClr val="lt1"/>
                          </a:solidFill>
                          <a:effectLst/>
                          <a:latin typeface="+mn-lt"/>
                          <a:ea typeface="+mn-ea"/>
                          <a:cs typeface="+mn-cs"/>
                        </a:rPr>
                        <a:t>210</a:t>
                      </a:r>
                      <a:r>
                        <a:rPr lang="en-IN" sz="1800" b="1" u="none" strike="noStrike" kern="1200" baseline="0" dirty="0" smtClean="0">
                          <a:solidFill>
                            <a:schemeClr val="lt1"/>
                          </a:solidFill>
                          <a:effectLst/>
                          <a:latin typeface="+mn-lt"/>
                          <a:ea typeface="+mn-ea"/>
                          <a:cs typeface="+mn-cs"/>
                        </a:rPr>
                        <a:t>/250 MW</a:t>
                      </a:r>
                      <a:endParaRPr lang="en-IN" sz="1800" b="1" u="none" strike="noStrike" kern="1200" dirty="0">
                        <a:solidFill>
                          <a:schemeClr val="lt1"/>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2382 – 2406</a:t>
                      </a:r>
                      <a:endParaRPr lang="en-IN" sz="1800" b="1" u="none" strike="noStrike" kern="1200" dirty="0">
                        <a:solidFill>
                          <a:schemeClr val="lt1"/>
                        </a:solidFill>
                        <a:effectLst/>
                        <a:latin typeface="+mn-lt"/>
                        <a:ea typeface="+mn-ea"/>
                        <a:cs typeface="+mn-cs"/>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2278</a:t>
                      </a: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1800" b="1" u="none" strike="noStrike" kern="1200" dirty="0" smtClean="0">
                          <a:solidFill>
                            <a:schemeClr val="lt1"/>
                          </a:solidFill>
                          <a:effectLst/>
                          <a:latin typeface="+mn-lt"/>
                          <a:ea typeface="+mn-ea"/>
                          <a:cs typeface="+mn-cs"/>
                        </a:rPr>
                        <a:t>128</a:t>
                      </a:r>
                      <a:endParaRPr lang="en-IN" sz="1800" b="1" u="none" strike="noStrike" kern="1200" dirty="0">
                        <a:solidFill>
                          <a:schemeClr val="lt1"/>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algn="l" defTabSz="914400" rtl="0" eaLnBrk="1" fontAlgn="ctr" latinLnBrk="0" hangingPunct="1"/>
                      <a:r>
                        <a:rPr lang="en-US" sz="2400" b="1" u="none" strike="noStrike" kern="1200" dirty="0" smtClean="0">
                          <a:solidFill>
                            <a:schemeClr val="lt1"/>
                          </a:solidFill>
                          <a:effectLst/>
                          <a:latin typeface="+mn-lt"/>
                          <a:ea typeface="+mn-ea"/>
                          <a:cs typeface="+mn-cs"/>
                        </a:rPr>
                        <a:t>2.0</a:t>
                      </a:r>
                      <a:endParaRPr lang="en-IN" sz="2400" b="1" u="none" strike="noStrike" kern="1200" dirty="0">
                        <a:solidFill>
                          <a:schemeClr val="lt1"/>
                        </a:solidFill>
                        <a:effectLst/>
                        <a:latin typeface="+mn-lt"/>
                        <a:ea typeface="+mn-ea"/>
                        <a:cs typeface="+mn-cs"/>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r>
              <a:tr h="755399">
                <a:tc>
                  <a:txBody>
                    <a:bodyPr/>
                    <a:lstStyle/>
                    <a:p>
                      <a:pPr algn="l" fontAlgn="ctr"/>
                      <a:r>
                        <a:rPr lang="en-US" sz="1800" b="1" i="0" u="none" strike="noStrike" dirty="0" smtClean="0">
                          <a:effectLst/>
                          <a:latin typeface="Calibri"/>
                        </a:rPr>
                        <a:t>500/600</a:t>
                      </a:r>
                      <a:r>
                        <a:rPr lang="en-US" sz="1800" b="1" i="0" u="none" strike="noStrike" baseline="0" dirty="0" smtClean="0">
                          <a:effectLst/>
                          <a:latin typeface="Calibri"/>
                        </a:rPr>
                        <a:t> </a:t>
                      </a:r>
                      <a:r>
                        <a:rPr lang="en-US" sz="1800" b="1" i="0" u="none" strike="noStrike" dirty="0" smtClean="0">
                          <a:effectLst/>
                          <a:latin typeface="Calibri"/>
                        </a:rPr>
                        <a:t>MW Sub Critical</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2357 – 2369</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2260</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109</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2400" b="1" i="0" u="none" strike="noStrike" dirty="0" smtClean="0">
                          <a:effectLst/>
                          <a:latin typeface="Calibri"/>
                        </a:rPr>
                        <a:t>1.8</a:t>
                      </a:r>
                      <a:endParaRPr lang="en-IN" sz="24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r>
              <a:tr h="755399">
                <a:tc>
                  <a:txBody>
                    <a:bodyPr/>
                    <a:lstStyle/>
                    <a:p>
                      <a:pPr algn="l" fontAlgn="ctr"/>
                      <a:r>
                        <a:rPr lang="en-US" sz="1800" b="1" i="0" u="none" strike="noStrike" dirty="0" smtClean="0">
                          <a:effectLst/>
                          <a:latin typeface="Calibri"/>
                        </a:rPr>
                        <a:t>660 MW Super critical</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2224 – 2260</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2209</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1800" b="1" i="0" u="none" strike="noStrike" dirty="0" smtClean="0">
                          <a:effectLst/>
                          <a:latin typeface="Calibri"/>
                        </a:rPr>
                        <a:t>51</a:t>
                      </a:r>
                      <a:endParaRPr lang="en-IN" sz="18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l" fontAlgn="ctr"/>
                      <a:r>
                        <a:rPr lang="en-US" sz="2400" b="1" i="0" u="none" strike="noStrike" dirty="0" smtClean="0">
                          <a:effectLst/>
                          <a:latin typeface="Calibri"/>
                        </a:rPr>
                        <a:t>0.9</a:t>
                      </a:r>
                      <a:endParaRPr lang="en-IN" sz="2400" b="1" i="0" u="none" strike="noStrike" dirty="0">
                        <a:effectLst/>
                        <a:latin typeface="Calibri"/>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r>
            </a:tbl>
          </a:graphicData>
        </a:graphic>
      </p:graphicFrame>
      <p:sp>
        <p:nvSpPr>
          <p:cNvPr id="6" name="TextBox 5"/>
          <p:cNvSpPr txBox="1"/>
          <p:nvPr/>
        </p:nvSpPr>
        <p:spPr>
          <a:xfrm>
            <a:off x="1219200" y="459432"/>
            <a:ext cx="6968613" cy="461665"/>
          </a:xfrm>
          <a:prstGeom prst="rect">
            <a:avLst/>
          </a:prstGeom>
          <a:noFill/>
        </p:spPr>
        <p:txBody>
          <a:bodyPr wrap="square" rtlCol="0">
            <a:spAutoFit/>
          </a:bodyPr>
          <a:lstStyle/>
          <a:p>
            <a:r>
              <a:rPr lang="en-US" sz="2400" b="1" dirty="0" smtClean="0"/>
              <a:t>Margin of Improvement of thermal efficiency</a:t>
            </a:r>
            <a:endParaRPr lang="en-IN" sz="2400" b="1" dirty="0"/>
          </a:p>
        </p:txBody>
      </p:sp>
    </p:spTree>
    <p:extLst>
      <p:ext uri="{BB962C8B-B14F-4D97-AF65-F5344CB8AC3E}">
        <p14:creationId xmlns:p14="http://schemas.microsoft.com/office/powerpoint/2010/main" val="38952412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7688" y="619125"/>
            <a:ext cx="8048625" cy="532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028185" y="147935"/>
            <a:ext cx="5982215" cy="461665"/>
          </a:xfrm>
          <a:prstGeom prst="rect">
            <a:avLst/>
          </a:prstGeom>
          <a:noFill/>
        </p:spPr>
        <p:txBody>
          <a:bodyPr wrap="none" rtlCol="0">
            <a:spAutoFit/>
          </a:bodyPr>
          <a:lstStyle/>
          <a:p>
            <a:r>
              <a:rPr lang="en-US" sz="2400" b="1" dirty="0" smtClean="0"/>
              <a:t>Comparison of coal based thermal efficiency </a:t>
            </a:r>
            <a:endParaRPr lang="en-IN" sz="2400" b="1" dirty="0"/>
          </a:p>
        </p:txBody>
      </p:sp>
      <p:sp>
        <p:nvSpPr>
          <p:cNvPr id="5" name="TextBox 4"/>
          <p:cNvSpPr txBox="1"/>
          <p:nvPr/>
        </p:nvSpPr>
        <p:spPr>
          <a:xfrm>
            <a:off x="6629400" y="6394972"/>
            <a:ext cx="1742400" cy="276999"/>
          </a:xfrm>
          <a:prstGeom prst="rect">
            <a:avLst/>
          </a:prstGeom>
          <a:noFill/>
        </p:spPr>
        <p:txBody>
          <a:bodyPr wrap="none" rtlCol="0">
            <a:spAutoFit/>
          </a:bodyPr>
          <a:lstStyle/>
          <a:p>
            <a:r>
              <a:rPr lang="en-US" sz="1200" b="1" i="1" dirty="0" smtClean="0"/>
              <a:t>Ref: </a:t>
            </a:r>
            <a:r>
              <a:rPr lang="en-US" sz="1200" b="1" i="1" dirty="0" err="1" smtClean="0"/>
              <a:t>Ecofys</a:t>
            </a:r>
            <a:r>
              <a:rPr lang="en-US" sz="1200" b="1" i="1" dirty="0" smtClean="0"/>
              <a:t> report-2014. </a:t>
            </a:r>
            <a:endParaRPr lang="en-IN" sz="1200" b="1" i="1" dirty="0"/>
          </a:p>
        </p:txBody>
      </p:sp>
      <p:sp>
        <p:nvSpPr>
          <p:cNvPr id="6" name="TextBox 5"/>
          <p:cNvSpPr txBox="1"/>
          <p:nvPr/>
        </p:nvSpPr>
        <p:spPr>
          <a:xfrm>
            <a:off x="1295400" y="5857875"/>
            <a:ext cx="5791200" cy="307777"/>
          </a:xfrm>
          <a:prstGeom prst="rect">
            <a:avLst/>
          </a:prstGeom>
          <a:noFill/>
        </p:spPr>
        <p:txBody>
          <a:bodyPr wrap="square" rtlCol="0">
            <a:spAutoFit/>
          </a:bodyPr>
          <a:lstStyle/>
          <a:p>
            <a:r>
              <a:rPr lang="en-US" sz="1400" b="1" i="1" dirty="0" smtClean="0"/>
              <a:t>Note: From  2012 to 2014 the average efficiency has improved to above 30% </a:t>
            </a:r>
            <a:endParaRPr lang="en-IN" sz="1400" b="1" i="1" dirty="0"/>
          </a:p>
        </p:txBody>
      </p:sp>
    </p:spTree>
    <p:extLst>
      <p:ext uri="{BB962C8B-B14F-4D97-AF65-F5344CB8AC3E}">
        <p14:creationId xmlns:p14="http://schemas.microsoft.com/office/powerpoint/2010/main" val="2290119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5917" y="76200"/>
            <a:ext cx="8453283" cy="461665"/>
          </a:xfrm>
          <a:prstGeom prst="rect">
            <a:avLst/>
          </a:prstGeom>
          <a:noFill/>
        </p:spPr>
        <p:txBody>
          <a:bodyPr wrap="square" rtlCol="0">
            <a:spAutoFit/>
          </a:bodyPr>
          <a:lstStyle/>
          <a:p>
            <a:r>
              <a:rPr lang="en-US" sz="2400" b="1" dirty="0"/>
              <a:t>Potential </a:t>
            </a:r>
            <a:r>
              <a:rPr lang="en-US" sz="2400" b="1" dirty="0" smtClean="0"/>
              <a:t>of improvements in plant efficiency in </a:t>
            </a:r>
            <a:r>
              <a:rPr lang="en-US" sz="2400" b="1" dirty="0"/>
              <a:t>APEC </a:t>
            </a:r>
            <a:r>
              <a:rPr lang="en-US" sz="2400" b="1" dirty="0" smtClean="0"/>
              <a:t>countries</a:t>
            </a:r>
            <a:r>
              <a:rPr lang="en-US" sz="2400" dirty="0"/>
              <a:t>	</a:t>
            </a:r>
          </a:p>
        </p:txBody>
      </p:sp>
      <p:graphicFrame>
        <p:nvGraphicFramePr>
          <p:cNvPr id="2" name="Table 1"/>
          <p:cNvGraphicFramePr>
            <a:graphicFrameLocks noGrp="1"/>
          </p:cNvGraphicFramePr>
          <p:nvPr>
            <p:extLst>
              <p:ext uri="{D42A27DB-BD31-4B8C-83A1-F6EECF244321}">
                <p14:modId xmlns:p14="http://schemas.microsoft.com/office/powerpoint/2010/main" val="3565662078"/>
              </p:ext>
            </p:extLst>
          </p:nvPr>
        </p:nvGraphicFramePr>
        <p:xfrm>
          <a:off x="304800" y="533400"/>
          <a:ext cx="8686800" cy="5955969"/>
        </p:xfrm>
        <a:graphic>
          <a:graphicData uri="http://schemas.openxmlformats.org/drawingml/2006/table">
            <a:tbl>
              <a:tblPr firstRow="1" bandRow="1">
                <a:tableStyleId>{5C22544A-7EE6-4342-B048-85BDC9FD1C3A}</a:tableStyleId>
              </a:tblPr>
              <a:tblGrid>
                <a:gridCol w="1524000"/>
                <a:gridCol w="3505200"/>
                <a:gridCol w="3657600"/>
              </a:tblGrid>
              <a:tr h="56100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1" i="0" u="none" strike="noStrike" kern="1200" baseline="0" dirty="0" smtClean="0">
                          <a:solidFill>
                            <a:schemeClr val="bg1"/>
                          </a:solidFill>
                          <a:latin typeface="+mn-lt"/>
                          <a:ea typeface="+mn-ea"/>
                          <a:cs typeface="+mn-cs"/>
                        </a:rPr>
                        <a:t>Category </a:t>
                      </a:r>
                      <a:endParaRPr lang="en-IN" sz="2000" b="0" i="0" u="none" strike="noStrike" kern="1200" baseline="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1" i="0" u="none" strike="noStrike" kern="1200" baseline="0" dirty="0" smtClean="0">
                          <a:solidFill>
                            <a:schemeClr val="bg1"/>
                          </a:solidFill>
                          <a:latin typeface="+mn-lt"/>
                          <a:ea typeface="+mn-ea"/>
                          <a:cs typeface="+mn-cs"/>
                        </a:rPr>
                        <a:t>Area of improvement</a:t>
                      </a:r>
                      <a:endParaRPr lang="en-IN" sz="2000" b="0" i="0" u="none" strike="noStrike" kern="1200" baseline="0" dirty="0" smtClean="0">
                        <a:solidFill>
                          <a:schemeClr val="bg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1" i="0" u="none" strike="noStrike" kern="1200" baseline="0" dirty="0" smtClean="0">
                          <a:solidFill>
                            <a:schemeClr val="bg1"/>
                          </a:solidFill>
                          <a:latin typeface="+mn-lt"/>
                          <a:ea typeface="+mn-ea"/>
                          <a:cs typeface="+mn-cs"/>
                        </a:rPr>
                        <a:t>Net efficiency gain (% points) </a:t>
                      </a:r>
                      <a:endParaRPr lang="en-IN" sz="20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r h="361029">
                <a:tc row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1" i="0" u="none" strike="noStrike" kern="1200" baseline="0" dirty="0" smtClean="0">
                          <a:solidFill>
                            <a:schemeClr val="dk1"/>
                          </a:solidFill>
                          <a:latin typeface="+mn-lt"/>
                          <a:ea typeface="+mn-ea"/>
                          <a:cs typeface="+mn-cs"/>
                        </a:rPr>
                        <a:t>Combustion system</a:t>
                      </a:r>
                      <a:r>
                        <a:rPr lang="en-IN" sz="2000" b="0" i="0" u="none" strike="noStrike" kern="1200" baseline="0" dirty="0" smtClean="0">
                          <a:solidFill>
                            <a:schemeClr val="dk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800" b="1" i="0" u="none" strike="noStrike" kern="1200" baseline="0" dirty="0" smtClean="0">
                          <a:solidFill>
                            <a:schemeClr val="dk1"/>
                          </a:solidFill>
                          <a:latin typeface="+mn-lt"/>
                          <a:ea typeface="+mn-ea"/>
                          <a:cs typeface="+mn-cs"/>
                        </a:rPr>
                        <a:t>Pulveriser and feeder upgrades </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0.30</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271">
                <a:tc vMerge="1">
                  <a:txBody>
                    <a:bodyPr/>
                    <a:lstStyle/>
                    <a:p>
                      <a:endParaRPr lang="en-IN" dirty="0"/>
                    </a:p>
                  </a:txBody>
                  <a:tcPr/>
                </a:tc>
                <a:tc>
                  <a:txBody>
                    <a:bodyPr/>
                    <a:lstStyle/>
                    <a:p>
                      <a:r>
                        <a:rPr lang="en-US" sz="1800" b="1" i="0" u="none" strike="noStrike" kern="1200" baseline="0" dirty="0" smtClean="0">
                          <a:solidFill>
                            <a:schemeClr val="dk1"/>
                          </a:solidFill>
                          <a:latin typeface="+mn-lt"/>
                          <a:ea typeface="+mn-ea"/>
                          <a:cs typeface="+mn-cs"/>
                        </a:rPr>
                        <a:t>Air heater repair or upgrade </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0.25</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271">
                <a:tc vMerge="1">
                  <a:txBody>
                    <a:bodyPr/>
                    <a:lstStyle/>
                    <a:p>
                      <a:endParaRPr lang="en-IN" dirty="0"/>
                    </a:p>
                  </a:txBody>
                  <a:tcPr/>
                </a:tc>
                <a:tc>
                  <a:txBody>
                    <a:bodyPr/>
                    <a:lstStyle/>
                    <a:p>
                      <a:r>
                        <a:rPr lang="en-IN" sz="1800" b="1" i="0" u="none" strike="noStrike" kern="1200" baseline="0" dirty="0" smtClean="0">
                          <a:solidFill>
                            <a:schemeClr val="dk1"/>
                          </a:solidFill>
                          <a:latin typeface="+mn-lt"/>
                          <a:ea typeface="+mn-ea"/>
                          <a:cs typeface="+mn-cs"/>
                        </a:rPr>
                        <a:t>Soot blower improvements </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0.35</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271">
                <a:tc vMerge="1">
                  <a:txBody>
                    <a:bodyPr/>
                    <a:lstStyle/>
                    <a:p>
                      <a:endParaRPr lang="en-IN" dirty="0"/>
                    </a:p>
                  </a:txBody>
                  <a:tcPr/>
                </a:tc>
                <a:tc>
                  <a:txBody>
                    <a:bodyPr/>
                    <a:lstStyle/>
                    <a:p>
                      <a:r>
                        <a:rPr lang="en-IN" sz="1800" b="1" i="0" u="none" strike="noStrike" kern="1200" baseline="0" dirty="0" smtClean="0">
                          <a:solidFill>
                            <a:schemeClr val="dk1"/>
                          </a:solidFill>
                          <a:latin typeface="+mn-lt"/>
                          <a:ea typeface="+mn-ea"/>
                          <a:cs typeface="+mn-cs"/>
                        </a:rPr>
                        <a:t>Excess air I&amp;C </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0.20</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271">
                <a:tc row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000" b="1" i="0" u="none" strike="noStrike" kern="1200" baseline="0" dirty="0" smtClean="0">
                          <a:solidFill>
                            <a:schemeClr val="dk1"/>
                          </a:solidFill>
                          <a:latin typeface="+mn-lt"/>
                          <a:ea typeface="+mn-ea"/>
                          <a:cs typeface="+mn-cs"/>
                        </a:rPr>
                        <a:t>Steam cycle </a:t>
                      </a:r>
                      <a:r>
                        <a:rPr lang="en-IN" sz="2000" b="0" i="0" u="none" strike="noStrike" kern="1200" baseline="0" dirty="0" smtClean="0">
                          <a:solidFill>
                            <a:schemeClr val="dk1"/>
                          </a:solidFill>
                          <a:latin typeface="+mn-lt"/>
                          <a:ea typeface="+mn-ea"/>
                          <a:cs typeface="+mn-cs"/>
                        </a:rPr>
                        <a:t>	</a:t>
                      </a:r>
                    </a:p>
                    <a:p>
                      <a:endParaRPr lang="en-IN" sz="2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800" b="1" i="0" u="none" strike="noStrike" kern="1200" baseline="0" dirty="0" smtClean="0">
                          <a:solidFill>
                            <a:schemeClr val="dk1"/>
                          </a:solidFill>
                          <a:latin typeface="+mn-lt"/>
                          <a:ea typeface="+mn-ea"/>
                          <a:cs typeface="+mn-cs"/>
                        </a:rPr>
                        <a:t>Feed water heater repairs 	</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0.40</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271">
                <a:tc vMerge="1">
                  <a:txBody>
                    <a:bodyPr/>
                    <a:lstStyle/>
                    <a:p>
                      <a:endParaRPr lang="en-IN" dirty="0"/>
                    </a:p>
                  </a:txBody>
                  <a:tcPr/>
                </a:tc>
                <a:tc>
                  <a:txBody>
                    <a:bodyPr/>
                    <a:lstStyle/>
                    <a:p>
                      <a:r>
                        <a:rPr lang="en-US" sz="1800" b="1" i="0" u="none" strike="noStrike" kern="1200" baseline="0" dirty="0" smtClean="0">
                          <a:solidFill>
                            <a:schemeClr val="dk1"/>
                          </a:solidFill>
                          <a:latin typeface="+mn-lt"/>
                          <a:ea typeface="+mn-ea"/>
                          <a:cs typeface="+mn-cs"/>
                        </a:rPr>
                        <a:t>Heat transfer tube upgrades </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0.60</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271">
                <a:tc vMerge="1">
                  <a:txBody>
                    <a:bodyPr/>
                    <a:lstStyle/>
                    <a:p>
                      <a:endParaRPr lang="en-IN" dirty="0"/>
                    </a:p>
                  </a:txBody>
                  <a:tcPr/>
                </a:tc>
                <a:tc>
                  <a:txBody>
                    <a:bodyPr/>
                    <a:lstStyle/>
                    <a:p>
                      <a:r>
                        <a:rPr lang="en-IN" sz="1800" b="1" i="0" u="none" strike="noStrike" kern="1200" baseline="0" dirty="0" smtClean="0">
                          <a:solidFill>
                            <a:schemeClr val="dk1"/>
                          </a:solidFill>
                          <a:latin typeface="+mn-lt"/>
                          <a:ea typeface="+mn-ea"/>
                          <a:cs typeface="+mn-cs"/>
                        </a:rPr>
                        <a:t>Steam turbine blades, </a:t>
                      </a:r>
                      <a:r>
                        <a:rPr lang="en-IN" sz="1800" b="1" i="0" u="none" strike="noStrike" kern="1200" baseline="0" dirty="0" err="1" smtClean="0">
                          <a:solidFill>
                            <a:schemeClr val="dk1"/>
                          </a:solidFill>
                          <a:latin typeface="+mn-lt"/>
                          <a:ea typeface="+mn-ea"/>
                          <a:cs typeface="+mn-cs"/>
                        </a:rPr>
                        <a:t>sealings</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0.50</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271">
                <a:tc vMerge="1">
                  <a:txBody>
                    <a:bodyPr/>
                    <a:lstStyle/>
                    <a:p>
                      <a:endParaRPr lang="en-IN" dirty="0"/>
                    </a:p>
                  </a:txBody>
                  <a:tcPr/>
                </a:tc>
                <a:tc>
                  <a:txBody>
                    <a:bodyPr/>
                    <a:lstStyle/>
                    <a:p>
                      <a:r>
                        <a:rPr lang="en-IN" sz="1800" b="1" i="0" u="none" strike="noStrike" kern="1200" baseline="0" dirty="0" smtClean="0">
                          <a:solidFill>
                            <a:schemeClr val="dk1"/>
                          </a:solidFill>
                          <a:latin typeface="+mn-lt"/>
                          <a:ea typeface="+mn-ea"/>
                          <a:cs typeface="+mn-cs"/>
                        </a:rPr>
                        <a:t>Cycle isolation </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0.50</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271">
                <a:tc vMerge="1">
                  <a:txBody>
                    <a:bodyPr/>
                    <a:lstStyle/>
                    <a:p>
                      <a:endParaRPr lang="en-IN" dirty="0"/>
                    </a:p>
                  </a:txBody>
                  <a:tcPr/>
                </a:tc>
                <a:tc>
                  <a:txBody>
                    <a:bodyPr/>
                    <a:lstStyle/>
                    <a:p>
                      <a:r>
                        <a:rPr lang="en-IN" sz="1800" b="1" i="0" u="none" strike="noStrike" kern="1200" baseline="0" dirty="0" smtClean="0">
                          <a:solidFill>
                            <a:schemeClr val="dk1"/>
                          </a:solidFill>
                          <a:latin typeface="+mn-lt"/>
                          <a:ea typeface="+mn-ea"/>
                          <a:cs typeface="+mn-cs"/>
                        </a:rPr>
                        <a:t>Condenser repairs </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b="1" dirty="0" smtClean="0"/>
                        <a:t>0.40</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271">
                <a:tc rowSpan="3">
                  <a:txBody>
                    <a:bodyPr/>
                    <a:lstStyle/>
                    <a:p>
                      <a:r>
                        <a:rPr lang="en-US" sz="2000" b="1" i="0" u="none" strike="noStrike" kern="1200" baseline="0" dirty="0" smtClean="0">
                          <a:solidFill>
                            <a:schemeClr val="dk1"/>
                          </a:solidFill>
                          <a:latin typeface="+mn-lt"/>
                          <a:ea typeface="+mn-ea"/>
                          <a:cs typeface="+mn-cs"/>
                        </a:rPr>
                        <a:t>O&amp;M</a:t>
                      </a:r>
                      <a:endParaRPr lang="en-IN" sz="2000" b="1" i="0" u="none" strike="noStrike" kern="1200" baseline="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IN" sz="1800" b="1" i="0" u="none" strike="noStrike" kern="1200" baseline="0" dirty="0" smtClean="0">
                          <a:solidFill>
                            <a:schemeClr val="dk1"/>
                          </a:solidFill>
                          <a:latin typeface="+mn-lt"/>
                          <a:ea typeface="+mn-ea"/>
                          <a:cs typeface="+mn-cs"/>
                        </a:rPr>
                        <a:t>O&amp;M training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78178">
                <a:tc vMerge="1">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dk1"/>
                          </a:solidFill>
                          <a:latin typeface="+mn-lt"/>
                          <a:ea typeface="+mn-ea"/>
                          <a:cs typeface="+mn-cs"/>
                        </a:rPr>
                        <a:t>Computerized maintenance and management systems and reliability </a:t>
                      </a:r>
                      <a:r>
                        <a:rPr lang="en-US" sz="1800" b="1" i="0" u="none" strike="noStrike" kern="1200" baseline="0" dirty="0" err="1" smtClean="0">
                          <a:solidFill>
                            <a:schemeClr val="dk1"/>
                          </a:solidFill>
                          <a:latin typeface="+mn-lt"/>
                          <a:ea typeface="+mn-ea"/>
                          <a:cs typeface="+mn-cs"/>
                        </a:rPr>
                        <a:t>centred</a:t>
                      </a:r>
                      <a:r>
                        <a:rPr lang="en-US" sz="1800" b="1" i="0" u="none" strike="noStrike" kern="1200" baseline="0" dirty="0" smtClean="0">
                          <a:solidFill>
                            <a:schemeClr val="dk1"/>
                          </a:solidFill>
                          <a:latin typeface="+mn-lt"/>
                          <a:ea typeface="+mn-ea"/>
                          <a:cs typeface="+mn-cs"/>
                        </a:rPr>
                        <a:t> maintenance.</a:t>
                      </a:r>
                      <a:endParaRPr lang="en-IN" b="1"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dk1"/>
                          </a:solidFill>
                          <a:latin typeface="+mn-lt"/>
                          <a:ea typeface="+mn-ea"/>
                          <a:cs typeface="+mn-cs"/>
                        </a:rPr>
                        <a:t>Included in combustion and steam cycle gains. Efficient operation </a:t>
                      </a:r>
                      <a:r>
                        <a:rPr lang="en-US" sz="1800" b="1" i="0" u="none" strike="noStrike" kern="1200" baseline="0" dirty="0" err="1" smtClean="0">
                          <a:solidFill>
                            <a:schemeClr val="dk1"/>
                          </a:solidFill>
                          <a:latin typeface="+mn-lt"/>
                          <a:ea typeface="+mn-ea"/>
                          <a:cs typeface="+mn-cs"/>
                        </a:rPr>
                        <a:t>realised</a:t>
                      </a:r>
                      <a:r>
                        <a:rPr lang="en-US" sz="1800" b="1" i="0" u="none" strike="noStrike" kern="1200" baseline="0" dirty="0" smtClean="0">
                          <a:solidFill>
                            <a:schemeClr val="dk1"/>
                          </a:solidFill>
                          <a:latin typeface="+mn-lt"/>
                          <a:ea typeface="+mn-ea"/>
                          <a:cs typeface="+mn-cs"/>
                        </a:rPr>
                        <a:t> over the long term. 	</a:t>
                      </a:r>
                      <a:endParaRPr lang="en-IN"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51271">
                <a:tc vMerge="1">
                  <a:txBody>
                    <a:bodyPr/>
                    <a:lstStyle/>
                    <a:p>
                      <a:endParaRPr lang="en-IN"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1800" b="0" i="0" u="none" strike="noStrike" kern="1200" baseline="0" dirty="0" smtClean="0">
                          <a:solidFill>
                            <a:schemeClr val="dk1"/>
                          </a:solidFill>
                          <a:latin typeface="+mn-lt"/>
                          <a:ea typeface="+mn-ea"/>
                          <a:cs typeface="+mn-cs"/>
                        </a:rPr>
                        <a:t>Distributed control systems 	</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9089">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2400" b="1" i="0" u="none" strike="noStrike" kern="1200" baseline="0" dirty="0" smtClean="0">
                          <a:solidFill>
                            <a:schemeClr val="bg1"/>
                          </a:solidFill>
                          <a:latin typeface="+mn-lt"/>
                          <a:ea typeface="+mn-ea"/>
                          <a:cs typeface="+mn-cs"/>
                        </a:rPr>
                        <a:t>Combined total </a:t>
                      </a:r>
                      <a:r>
                        <a:rPr lang="en-IN" sz="2400" b="0" i="0" u="none" strike="noStrike" kern="1200" baseline="0" dirty="0" smtClean="0">
                          <a:solidFill>
                            <a:schemeClr val="bg1"/>
                          </a:solidFill>
                          <a:latin typeface="+mn-lt"/>
                          <a:ea typeface="+mn-ea"/>
                          <a:cs typeface="+mn-cs"/>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c hMerge="1">
                  <a:txBody>
                    <a:bodyPr/>
                    <a:lstStyle/>
                    <a:p>
                      <a:endParaRPr lang="en-IN" dirty="0"/>
                    </a:p>
                  </a:txBody>
                  <a:tcPr/>
                </a:tc>
                <a:tc>
                  <a:txBody>
                    <a:bodyPr/>
                    <a:lstStyle/>
                    <a:p>
                      <a:r>
                        <a:rPr lang="en-US" sz="2400" b="1" dirty="0" smtClean="0">
                          <a:solidFill>
                            <a:schemeClr val="bg1"/>
                          </a:solidFill>
                        </a:rPr>
                        <a:t>3.50</a:t>
                      </a:r>
                      <a:endParaRPr lang="en-IN" sz="24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solidFill>
                  </a:tcPr>
                </a:tc>
              </a:tr>
            </a:tbl>
          </a:graphicData>
        </a:graphic>
      </p:graphicFrame>
      <p:sp>
        <p:nvSpPr>
          <p:cNvPr id="3" name="Rectangle 2"/>
          <p:cNvSpPr/>
          <p:nvPr/>
        </p:nvSpPr>
        <p:spPr>
          <a:xfrm>
            <a:off x="4696923" y="6519446"/>
            <a:ext cx="4370877" cy="338554"/>
          </a:xfrm>
          <a:prstGeom prst="rect">
            <a:avLst/>
          </a:prstGeom>
        </p:spPr>
        <p:txBody>
          <a:bodyPr wrap="none">
            <a:spAutoFit/>
          </a:bodyPr>
          <a:lstStyle/>
          <a:p>
            <a:r>
              <a:rPr lang="en-US" sz="1600" b="1" i="1" dirty="0" smtClean="0"/>
              <a:t>Ref: (</a:t>
            </a:r>
            <a:r>
              <a:rPr lang="en-US" sz="1600" b="1" i="1" dirty="0" err="1" smtClean="0"/>
              <a:t>Boncimino</a:t>
            </a:r>
            <a:r>
              <a:rPr lang="en-US" sz="1600" b="1" i="1" dirty="0" smtClean="0"/>
              <a:t> </a:t>
            </a:r>
            <a:r>
              <a:rPr lang="en-US" sz="1600" b="1" i="1" dirty="0"/>
              <a:t>and others, 2005</a:t>
            </a:r>
            <a:r>
              <a:rPr lang="en-US" sz="1600" b="1" i="1" dirty="0" smtClean="0"/>
              <a:t>) IEA , Nov’2015</a:t>
            </a:r>
            <a:endParaRPr lang="en-IN" sz="1600" b="1" i="1" dirty="0"/>
          </a:p>
        </p:txBody>
      </p:sp>
    </p:spTree>
    <p:extLst>
      <p:ext uri="{BB962C8B-B14F-4D97-AF65-F5344CB8AC3E}">
        <p14:creationId xmlns:p14="http://schemas.microsoft.com/office/powerpoint/2010/main" val="1186246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8371" y="2133600"/>
            <a:ext cx="8089490" cy="2554545"/>
          </a:xfrm>
          <a:prstGeom prst="rect">
            <a:avLst/>
          </a:prstGeom>
          <a:noFill/>
        </p:spPr>
        <p:txBody>
          <a:bodyPr wrap="square" rtlCol="0">
            <a:spAutoFit/>
          </a:bodyPr>
          <a:lstStyle/>
          <a:p>
            <a:pPr algn="ctr"/>
            <a:r>
              <a:rPr lang="en-US" sz="3200" b="1" dirty="0" smtClean="0"/>
              <a:t>Decommissioning </a:t>
            </a:r>
          </a:p>
          <a:p>
            <a:pPr algn="ctr"/>
            <a:endParaRPr lang="en-US" sz="3200" b="1" dirty="0" smtClean="0"/>
          </a:p>
          <a:p>
            <a:pPr algn="ctr"/>
            <a:r>
              <a:rPr lang="en-US" sz="3200" b="1" dirty="0" err="1" smtClean="0"/>
              <a:t>Vs</a:t>
            </a:r>
            <a:endParaRPr lang="en-US" sz="3200" b="1" dirty="0" smtClean="0"/>
          </a:p>
          <a:p>
            <a:pPr algn="ctr"/>
            <a:endParaRPr lang="en-US" sz="3200" b="1" dirty="0" smtClean="0"/>
          </a:p>
          <a:p>
            <a:pPr algn="ctr"/>
            <a:r>
              <a:rPr lang="en-US" sz="3200" b="1" dirty="0" smtClean="0"/>
              <a:t> efficiency improvement in existing capacities </a:t>
            </a:r>
            <a:endParaRPr lang="en-IN" sz="3200" b="1" dirty="0"/>
          </a:p>
        </p:txBody>
      </p:sp>
    </p:spTree>
    <p:extLst>
      <p:ext uri="{BB962C8B-B14F-4D97-AF65-F5344CB8AC3E}">
        <p14:creationId xmlns:p14="http://schemas.microsoft.com/office/powerpoint/2010/main" val="23904781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2808</TotalTime>
  <Words>1197</Words>
  <Application>Microsoft Office PowerPoint</Application>
  <PresentationFormat>On-screen Show (4:3)</PresentationFormat>
  <Paragraphs>379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Sourav De</dc:creator>
  <cp:lastModifiedBy>Vinay Kumar Singh Bankoti</cp:lastModifiedBy>
  <cp:revision>139</cp:revision>
  <cp:lastPrinted>2017-11-21T11:20:10Z</cp:lastPrinted>
  <dcterms:created xsi:type="dcterms:W3CDTF">2006-08-16T00:00:00Z</dcterms:created>
  <dcterms:modified xsi:type="dcterms:W3CDTF">2017-11-22T05:37:12Z</dcterms:modified>
</cp:coreProperties>
</file>